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918400" cy="219456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3" pos="720" userDrawn="1">
          <p15:clr>
            <a:srgbClr val="A4A3A4"/>
          </p15:clr>
        </p15:guide>
        <p15:guide id="4" pos="20016" userDrawn="1">
          <p15:clr>
            <a:srgbClr val="A4A3A4"/>
          </p15:clr>
        </p15:guide>
        <p15:guide id="5" orient="horz" pos="13104" userDrawn="1">
          <p15:clr>
            <a:srgbClr val="A4A3A4"/>
          </p15:clr>
        </p15:guide>
        <p15:guide id="6" pos="5112" userDrawn="1">
          <p15:clr>
            <a:srgbClr val="A4A3A4"/>
          </p15:clr>
        </p15:guide>
        <p15:guide id="7" pos="5688" userDrawn="1">
          <p15:clr>
            <a:srgbClr val="A4A3A4"/>
          </p15:clr>
        </p15:guide>
        <p15:guide id="8" pos="10080" userDrawn="1">
          <p15:clr>
            <a:srgbClr val="A4A3A4"/>
          </p15:clr>
        </p15:guide>
        <p15:guide id="9" pos="10656" userDrawn="1">
          <p15:clr>
            <a:srgbClr val="A4A3A4"/>
          </p15:clr>
        </p15:guide>
        <p15:guide id="10" pos="15048" userDrawn="1">
          <p15:clr>
            <a:srgbClr val="A4A3A4"/>
          </p15:clr>
        </p15:guide>
        <p15:guide id="11" pos="15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1" d="100"/>
          <a:sy n="51" d="100"/>
        </p:scale>
        <p:origin x="-2184" y="-4240"/>
      </p:cViewPr>
      <p:guideLst>
        <p:guide orient="horz" pos="720"/>
        <p:guide pos="720"/>
        <p:guide pos="20016"/>
        <p:guide orient="horz" pos="13104"/>
        <p:guide pos="5112"/>
        <p:guide pos="5688"/>
        <p:guide pos="10080"/>
        <p:guide pos="10656"/>
        <p:guide pos="15048"/>
        <p:guide pos="156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ong" userId="b0ab9a92-ee9f-4f06-aad9-7610c7aaee71" providerId="ADAL" clId="{F8297F51-FF6F-44F8-BE96-5460E80C1042}"/>
    <pc:docChg chg="undo custSel delSld modSld">
      <pc:chgData name="Megan Wong" userId="b0ab9a92-ee9f-4f06-aad9-7610c7aaee71" providerId="ADAL" clId="{F8297F51-FF6F-44F8-BE96-5460E80C1042}" dt="2024-05-22T01:12:12.146" v="17" actId="14100"/>
      <pc:docMkLst>
        <pc:docMk/>
      </pc:docMkLst>
      <pc:sldChg chg="modSp mod">
        <pc:chgData name="Megan Wong" userId="b0ab9a92-ee9f-4f06-aad9-7610c7aaee71" providerId="ADAL" clId="{F8297F51-FF6F-44F8-BE96-5460E80C1042}" dt="2024-05-22T01:12:12.146" v="17" actId="14100"/>
        <pc:sldMkLst>
          <pc:docMk/>
          <pc:sldMk cId="1069967497" sldId="256"/>
        </pc:sldMkLst>
        <pc:spChg chg="mod">
          <ac:chgData name="Megan Wong" userId="b0ab9a92-ee9f-4f06-aad9-7610c7aaee71" providerId="ADAL" clId="{F8297F51-FF6F-44F8-BE96-5460E80C1042}" dt="2024-05-22T01:12:12.146" v="17" actId="14100"/>
          <ac:spMkLst>
            <pc:docMk/>
            <pc:sldMk cId="1069967497" sldId="256"/>
            <ac:spMk id="9" creationId="{9E5857CB-38C5-9509-7052-D4ADC8FFF297}"/>
          </ac:spMkLst>
        </pc:spChg>
        <pc:spChg chg="mod">
          <ac:chgData name="Megan Wong" userId="b0ab9a92-ee9f-4f06-aad9-7610c7aaee71" providerId="ADAL" clId="{F8297F51-FF6F-44F8-BE96-5460E80C1042}" dt="2024-05-22T01:09:39.432" v="6" actId="20577"/>
          <ac:spMkLst>
            <pc:docMk/>
            <pc:sldMk cId="1069967497" sldId="256"/>
            <ac:spMk id="11" creationId="{00000000-0000-0000-0000-000000000000}"/>
          </ac:spMkLst>
        </pc:spChg>
        <pc:spChg chg="mod">
          <ac:chgData name="Megan Wong" userId="b0ab9a92-ee9f-4f06-aad9-7610c7aaee71" providerId="ADAL" clId="{F8297F51-FF6F-44F8-BE96-5460E80C1042}" dt="2024-05-22T01:10:25.066" v="11" actId="14100"/>
          <ac:spMkLst>
            <pc:docMk/>
            <pc:sldMk cId="1069967497" sldId="256"/>
            <ac:spMk id="32" creationId="{ECAC0735-E901-9185-41CB-79850A2BF677}"/>
          </ac:spMkLst>
        </pc:spChg>
        <pc:spChg chg="mod">
          <ac:chgData name="Megan Wong" userId="b0ab9a92-ee9f-4f06-aad9-7610c7aaee71" providerId="ADAL" clId="{F8297F51-FF6F-44F8-BE96-5460E80C1042}" dt="2024-05-22T01:10:22.066" v="10" actId="1035"/>
          <ac:spMkLst>
            <pc:docMk/>
            <pc:sldMk cId="1069967497" sldId="256"/>
            <ac:spMk id="33" creationId="{1DEB14A8-A7F0-38B8-5F97-4242C329C456}"/>
          </ac:spMkLst>
        </pc:spChg>
        <pc:spChg chg="mod">
          <ac:chgData name="Megan Wong" userId="b0ab9a92-ee9f-4f06-aad9-7610c7aaee71" providerId="ADAL" clId="{F8297F51-FF6F-44F8-BE96-5460E80C1042}" dt="2024-05-22T01:10:22.066" v="10" actId="1035"/>
          <ac:spMkLst>
            <pc:docMk/>
            <pc:sldMk cId="1069967497" sldId="256"/>
            <ac:spMk id="34" creationId="{620A2053-A033-4459-940F-4AF851583482}"/>
          </ac:spMkLst>
        </pc:spChg>
        <pc:spChg chg="mod">
          <ac:chgData name="Megan Wong" userId="b0ab9a92-ee9f-4f06-aad9-7610c7aaee71" providerId="ADAL" clId="{F8297F51-FF6F-44F8-BE96-5460E80C1042}" dt="2024-05-22T01:10:22.066" v="10" actId="1035"/>
          <ac:spMkLst>
            <pc:docMk/>
            <pc:sldMk cId="1069967497" sldId="256"/>
            <ac:spMk id="35" creationId="{750688FB-C2AF-5D1B-7763-AC9944A064AD}"/>
          </ac:spMkLst>
        </pc:spChg>
        <pc:spChg chg="mod">
          <ac:chgData name="Megan Wong" userId="b0ab9a92-ee9f-4f06-aad9-7610c7aaee71" providerId="ADAL" clId="{F8297F51-FF6F-44F8-BE96-5460E80C1042}" dt="2024-05-22T01:10:22.066" v="10" actId="1035"/>
          <ac:spMkLst>
            <pc:docMk/>
            <pc:sldMk cId="1069967497" sldId="256"/>
            <ac:spMk id="38" creationId="{61E084A9-9C03-A3F5-DA69-69DA9C96D94C}"/>
          </ac:spMkLst>
        </pc:spChg>
        <pc:spChg chg="mod">
          <ac:chgData name="Megan Wong" userId="b0ab9a92-ee9f-4f06-aad9-7610c7aaee71" providerId="ADAL" clId="{F8297F51-FF6F-44F8-BE96-5460E80C1042}" dt="2024-05-22T01:11:16.013" v="12" actId="1076"/>
          <ac:spMkLst>
            <pc:docMk/>
            <pc:sldMk cId="1069967497" sldId="256"/>
            <ac:spMk id="61" creationId="{2AE6D14A-D520-3605-1A4B-2E9DE996295B}"/>
          </ac:spMkLst>
        </pc:spChg>
        <pc:spChg chg="mod">
          <ac:chgData name="Megan Wong" userId="b0ab9a92-ee9f-4f06-aad9-7610c7aaee71" providerId="ADAL" clId="{F8297F51-FF6F-44F8-BE96-5460E80C1042}" dt="2024-05-22T01:11:28.228" v="13" actId="1076"/>
          <ac:spMkLst>
            <pc:docMk/>
            <pc:sldMk cId="1069967497" sldId="256"/>
            <ac:spMk id="427" creationId="{CC981237-9B10-1E7D-DD23-A242E400B6DA}"/>
          </ac:spMkLst>
        </pc:spChg>
      </pc:sldChg>
      <pc:sldChg chg="del">
        <pc:chgData name="Megan Wong" userId="b0ab9a92-ee9f-4f06-aad9-7610c7aaee71" providerId="ADAL" clId="{F8297F51-FF6F-44F8-BE96-5460E80C1042}" dt="2024-05-22T01:09:10.895" v="3" actId="47"/>
        <pc:sldMkLst>
          <pc:docMk/>
          <pc:sldMk cId="1058337882" sldId="257"/>
        </pc:sldMkLst>
      </pc:sldChg>
      <pc:sldChg chg="del">
        <pc:chgData name="Megan Wong" userId="b0ab9a92-ee9f-4f06-aad9-7610c7aaee71" providerId="ADAL" clId="{F8297F51-FF6F-44F8-BE96-5460E80C1042}" dt="2024-05-22T01:09:11.513" v="4" actId="47"/>
        <pc:sldMkLst>
          <pc:docMk/>
          <pc:sldMk cId="3252651413" sldId="258"/>
        </pc:sldMkLst>
      </pc:sldChg>
      <pc:sldChg chg="del">
        <pc:chgData name="Megan Wong" userId="b0ab9a92-ee9f-4f06-aad9-7610c7aaee71" providerId="ADAL" clId="{F8297F51-FF6F-44F8-BE96-5460E80C1042}" dt="2024-05-22T01:09:10.576" v="2" actId="47"/>
        <pc:sldMkLst>
          <pc:docMk/>
          <pc:sldMk cId="2705794099" sldId="259"/>
        </pc:sldMkLst>
      </pc:sldChg>
      <pc:sldChg chg="del">
        <pc:chgData name="Megan Wong" userId="b0ab9a92-ee9f-4f06-aad9-7610c7aaee71" providerId="ADAL" clId="{F8297F51-FF6F-44F8-BE96-5460E80C1042}" dt="2024-05-22T01:09:10.328" v="1" actId="47"/>
        <pc:sldMkLst>
          <pc:docMk/>
          <pc:sldMk cId="3974675833" sldId="260"/>
        </pc:sldMkLst>
      </pc:sldChg>
      <pc:sldChg chg="del">
        <pc:chgData name="Megan Wong" userId="b0ab9a92-ee9f-4f06-aad9-7610c7aaee71" providerId="ADAL" clId="{F8297F51-FF6F-44F8-BE96-5460E80C1042}" dt="2024-05-22T01:09:10.106" v="0" actId="47"/>
        <pc:sldMkLst>
          <pc:docMk/>
          <pc:sldMk cId="38996043" sldId="2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FF46E0-03F8-144E-90AC-A378823181FB}" type="doc">
      <dgm:prSet loTypeId="urn:microsoft.com/office/officeart/2005/8/layout/chevron1" loCatId="" qsTypeId="urn:microsoft.com/office/officeart/2005/8/quickstyle/simple1" qsCatId="simple" csTypeId="urn:microsoft.com/office/officeart/2005/8/colors/accent1_2" csCatId="accent1" phldr="1"/>
      <dgm:spPr/>
    </dgm:pt>
    <dgm:pt modelId="{3268406B-2DB6-4442-BC90-A2EEB7282083}">
      <dgm:prSet phldrT="[Text]" custT="1"/>
      <dgm:spPr>
        <a:solidFill>
          <a:srgbClr val="D0BFF2"/>
        </a:solidFill>
      </dgm:spPr>
      <dgm:t>
        <a:bodyPr/>
        <a:lstStyle/>
        <a:p>
          <a:r>
            <a:rPr lang="en-US" sz="2800" b="1"/>
            <a:t>Pyrolysis</a:t>
          </a:r>
        </a:p>
      </dgm:t>
    </dgm:pt>
    <dgm:pt modelId="{B3BA2C49-DFFF-5C48-839E-C34A87068A55}" type="parTrans" cxnId="{D770CA3A-F837-374E-B835-2195F0C94C94}">
      <dgm:prSet/>
      <dgm:spPr/>
      <dgm:t>
        <a:bodyPr/>
        <a:lstStyle/>
        <a:p>
          <a:endParaRPr lang="en-US" sz="2000"/>
        </a:p>
      </dgm:t>
    </dgm:pt>
    <dgm:pt modelId="{99812B0B-9108-6A49-BE4D-247B40D9967A}" type="sibTrans" cxnId="{D770CA3A-F837-374E-B835-2195F0C94C94}">
      <dgm:prSet/>
      <dgm:spPr/>
      <dgm:t>
        <a:bodyPr/>
        <a:lstStyle/>
        <a:p>
          <a:endParaRPr lang="en-US" sz="2000"/>
        </a:p>
      </dgm:t>
    </dgm:pt>
    <dgm:pt modelId="{DBD390D6-FD6D-E049-BC0F-86DE8202DAC2}">
      <dgm:prSet phldrT="[Text]" custT="1"/>
      <dgm:spPr/>
      <dgm:t>
        <a:bodyPr/>
        <a:lstStyle/>
        <a:p>
          <a:pPr rtl="0">
            <a:buNone/>
          </a:pPr>
          <a:r>
            <a:rPr lang="en-US" sz="2800" b="1"/>
            <a:t>Thermogravimetric Analysis (TGA)</a:t>
          </a:r>
          <a:endParaRPr lang="en-US" sz="2800"/>
        </a:p>
      </dgm:t>
    </dgm:pt>
    <dgm:pt modelId="{58C93529-F0B4-C84E-9939-CDDFCC4C1235}" type="parTrans" cxnId="{3A66275F-8FE9-8246-9ECD-798F7B6C300A}">
      <dgm:prSet/>
      <dgm:spPr/>
      <dgm:t>
        <a:bodyPr/>
        <a:lstStyle/>
        <a:p>
          <a:endParaRPr lang="en-US" sz="2000"/>
        </a:p>
      </dgm:t>
    </dgm:pt>
    <dgm:pt modelId="{1D73BF3F-EF26-AC48-8FA3-DE7096C38785}" type="sibTrans" cxnId="{3A66275F-8FE9-8246-9ECD-798F7B6C300A}">
      <dgm:prSet/>
      <dgm:spPr/>
      <dgm:t>
        <a:bodyPr/>
        <a:lstStyle/>
        <a:p>
          <a:endParaRPr lang="en-US" sz="2000"/>
        </a:p>
      </dgm:t>
    </dgm:pt>
    <dgm:pt modelId="{1939E9DA-A41F-FC41-840F-690CFDD5A422}">
      <dgm:prSet phldrT="[Text]" custT="1"/>
      <dgm:spPr/>
      <dgm:t>
        <a:bodyPr/>
        <a:lstStyle/>
        <a:p>
          <a:r>
            <a:rPr lang="en-US" sz="2400">
              <a:latin typeface="Calibri Light" panose="020F0302020204030204"/>
            </a:rPr>
            <a:t>Sanding</a:t>
          </a:r>
          <a:endParaRPr lang="en-US" sz="2400"/>
        </a:p>
      </dgm:t>
    </dgm:pt>
    <dgm:pt modelId="{2EA80CFE-5C62-D843-90D9-5B314F778B93}" type="parTrans" cxnId="{BC4DD3BD-2468-7C42-B7CE-E4D6DC541FD7}">
      <dgm:prSet/>
      <dgm:spPr/>
      <dgm:t>
        <a:bodyPr/>
        <a:lstStyle/>
        <a:p>
          <a:endParaRPr lang="en-US" sz="2000"/>
        </a:p>
      </dgm:t>
    </dgm:pt>
    <dgm:pt modelId="{9080E57C-BBDE-9C4D-9279-5ED51B7C9328}" type="sibTrans" cxnId="{BC4DD3BD-2468-7C42-B7CE-E4D6DC541FD7}">
      <dgm:prSet/>
      <dgm:spPr/>
      <dgm:t>
        <a:bodyPr/>
        <a:lstStyle/>
        <a:p>
          <a:endParaRPr lang="en-US" sz="2000"/>
        </a:p>
      </dgm:t>
    </dgm:pt>
    <dgm:pt modelId="{8F41846A-E14C-B04A-9B85-FE0812F3B0F1}">
      <dgm:prSet phldrT="[Text]" custT="1"/>
      <dgm:spPr/>
      <dgm:t>
        <a:bodyPr/>
        <a:lstStyle/>
        <a:p>
          <a:r>
            <a:rPr lang="en-US" sz="2400">
              <a:latin typeface="Calibri Light" panose="020F0302020204030204"/>
            </a:rPr>
            <a:t>Media blasting (Fig. 3)</a:t>
          </a:r>
          <a:endParaRPr lang="en-US" sz="2400" b="0"/>
        </a:p>
      </dgm:t>
    </dgm:pt>
    <dgm:pt modelId="{28E29384-CF01-E748-B9A7-F2C88866C784}" type="parTrans" cxnId="{AF9153E4-6F31-DB4C-ABC7-5EFFD931A139}">
      <dgm:prSet/>
      <dgm:spPr/>
      <dgm:t>
        <a:bodyPr/>
        <a:lstStyle/>
        <a:p>
          <a:endParaRPr lang="en-US" sz="2000"/>
        </a:p>
      </dgm:t>
    </dgm:pt>
    <dgm:pt modelId="{0927781F-41B8-334A-9FAF-6CC0A0D83DD6}" type="sibTrans" cxnId="{AF9153E4-6F31-DB4C-ABC7-5EFFD931A139}">
      <dgm:prSet/>
      <dgm:spPr/>
      <dgm:t>
        <a:bodyPr/>
        <a:lstStyle/>
        <a:p>
          <a:endParaRPr lang="en-US" sz="2000"/>
        </a:p>
      </dgm:t>
    </dgm:pt>
    <dgm:pt modelId="{506A5D5E-2210-924F-A283-F6C1646C1C5F}">
      <dgm:prSet phldrT="[Text]" custT="1"/>
      <dgm:spPr/>
      <dgm:t>
        <a:bodyPr/>
        <a:lstStyle/>
        <a:p>
          <a:pPr>
            <a:buFont typeface="Wingdings" pitchFamily="2" charset="2"/>
            <a:buChar char="§"/>
          </a:pPr>
          <a:r>
            <a:rPr lang="en-US" sz="2400">
              <a:latin typeface="Calibri Light" panose="020F0302020204030204"/>
            </a:rPr>
            <a:t>Walnut shells</a:t>
          </a:r>
          <a:endParaRPr lang="en-US" sz="2400"/>
        </a:p>
      </dgm:t>
    </dgm:pt>
    <dgm:pt modelId="{D937976E-9231-9A4A-AD82-60746BF140FA}" type="parTrans" cxnId="{3F64F0E3-972C-DA42-890D-2208EBA4B263}">
      <dgm:prSet/>
      <dgm:spPr/>
      <dgm:t>
        <a:bodyPr/>
        <a:lstStyle/>
        <a:p>
          <a:endParaRPr lang="en-US" sz="2000"/>
        </a:p>
      </dgm:t>
    </dgm:pt>
    <dgm:pt modelId="{3236BD6E-C526-B647-B51E-A5ACBF3C1653}" type="sibTrans" cxnId="{3F64F0E3-972C-DA42-890D-2208EBA4B263}">
      <dgm:prSet/>
      <dgm:spPr/>
      <dgm:t>
        <a:bodyPr/>
        <a:lstStyle/>
        <a:p>
          <a:endParaRPr lang="en-US" sz="2000"/>
        </a:p>
      </dgm:t>
    </dgm:pt>
    <dgm:pt modelId="{1F6FFC0F-5E2E-1D43-B141-05288C05DAFA}">
      <dgm:prSet phldrT="[Text]" custT="1"/>
      <dgm:spPr/>
      <dgm:t>
        <a:bodyPr/>
        <a:lstStyle/>
        <a:p>
          <a:pPr rtl="0"/>
          <a:r>
            <a:rPr lang="en-US" sz="2400">
              <a:latin typeface="Calibri Light" panose="020F0302020204030204"/>
            </a:rPr>
            <a:t>Investigate effects of hold time under air</a:t>
          </a:r>
          <a:endParaRPr lang="en-US" sz="2400"/>
        </a:p>
      </dgm:t>
    </dgm:pt>
    <dgm:pt modelId="{6DC9FD2D-D680-F64E-8D50-B83F52EEC97B}" type="parTrans" cxnId="{2A8DEBE6-9D9D-CD43-A811-43DB4E599976}">
      <dgm:prSet/>
      <dgm:spPr/>
      <dgm:t>
        <a:bodyPr/>
        <a:lstStyle/>
        <a:p>
          <a:endParaRPr lang="en-US" sz="2000"/>
        </a:p>
      </dgm:t>
    </dgm:pt>
    <dgm:pt modelId="{C0D936AE-FB00-0747-8F36-37C07387EB9B}" type="sibTrans" cxnId="{2A8DEBE6-9D9D-CD43-A811-43DB4E599976}">
      <dgm:prSet/>
      <dgm:spPr/>
      <dgm:t>
        <a:bodyPr/>
        <a:lstStyle/>
        <a:p>
          <a:endParaRPr lang="en-US" sz="2000"/>
        </a:p>
      </dgm:t>
    </dgm:pt>
    <dgm:pt modelId="{AB205955-41DD-8648-956B-95371857A252}">
      <dgm:prSet phldrT="[Text]" custT="1"/>
      <dgm:spPr>
        <a:solidFill>
          <a:srgbClr val="D0BFF2"/>
        </a:solidFill>
      </dgm:spPr>
      <dgm:t>
        <a:bodyPr/>
        <a:lstStyle/>
        <a:p>
          <a:r>
            <a:rPr lang="en-US" sz="2800" b="1"/>
            <a:t>Post-Pyrolysis Coating Separation</a:t>
          </a:r>
        </a:p>
      </dgm:t>
    </dgm:pt>
    <dgm:pt modelId="{A809FA8A-8CB1-8A40-87C8-743F41194A22}" type="parTrans" cxnId="{9B726470-4C9E-E048-B2EF-2CD2A21C36D2}">
      <dgm:prSet/>
      <dgm:spPr/>
      <dgm:t>
        <a:bodyPr/>
        <a:lstStyle/>
        <a:p>
          <a:endParaRPr lang="en-US" sz="2000"/>
        </a:p>
      </dgm:t>
    </dgm:pt>
    <dgm:pt modelId="{292226BA-2C70-9D4A-A6E7-21F9114250BC}" type="sibTrans" cxnId="{9B726470-4C9E-E048-B2EF-2CD2A21C36D2}">
      <dgm:prSet/>
      <dgm:spPr/>
      <dgm:t>
        <a:bodyPr/>
        <a:lstStyle/>
        <a:p>
          <a:endParaRPr lang="en-US" sz="2000"/>
        </a:p>
      </dgm:t>
    </dgm:pt>
    <dgm:pt modelId="{8DAE60DE-7DBA-3542-8978-78E514C3B610}">
      <dgm:prSet phldrT="[Text]" custT="1"/>
      <dgm:spPr/>
      <dgm:t>
        <a:bodyPr/>
        <a:lstStyle/>
        <a:p>
          <a:r>
            <a:rPr lang="en-US" sz="2400">
              <a:latin typeface="Calibri Light" panose="020F0302020204030204"/>
            </a:rPr>
            <a:t>Colloidal suspension (Fig. 4)</a:t>
          </a:r>
          <a:endParaRPr lang="en-US" sz="2400"/>
        </a:p>
      </dgm:t>
    </dgm:pt>
    <dgm:pt modelId="{9717966E-946A-4C49-A51E-320E6F8D0092}" type="parTrans" cxnId="{942B5520-5420-3F46-BB37-DF95108BA3C3}">
      <dgm:prSet/>
      <dgm:spPr/>
      <dgm:t>
        <a:bodyPr/>
        <a:lstStyle/>
        <a:p>
          <a:endParaRPr lang="en-US" sz="2000"/>
        </a:p>
      </dgm:t>
    </dgm:pt>
    <dgm:pt modelId="{A77672FF-39AC-9448-859A-87D4FC601675}" type="sibTrans" cxnId="{942B5520-5420-3F46-BB37-DF95108BA3C3}">
      <dgm:prSet/>
      <dgm:spPr/>
      <dgm:t>
        <a:bodyPr/>
        <a:lstStyle/>
        <a:p>
          <a:endParaRPr lang="en-US" sz="2000"/>
        </a:p>
      </dgm:t>
    </dgm:pt>
    <dgm:pt modelId="{9698AA57-F2F8-4EB0-B18D-BBE91FFC9B06}">
      <dgm:prSet phldrT="[Text]" custT="1"/>
      <dgm:spPr/>
      <dgm:t>
        <a:bodyPr/>
        <a:lstStyle/>
        <a:p>
          <a:pPr algn="l" rtl="0"/>
          <a:r>
            <a:rPr lang="en-US" sz="2400">
              <a:latin typeface="Calibri Light" panose="020F0302020204030204"/>
            </a:rPr>
            <a:t>Investigate composite degradation to determine pyrolysis conditions</a:t>
          </a:r>
          <a:endParaRPr lang="en-US" sz="2400"/>
        </a:p>
      </dgm:t>
    </dgm:pt>
    <dgm:pt modelId="{21C8C08C-851B-4ECC-BF36-CB077028F919}" type="parTrans" cxnId="{D9B57857-9CA4-BB44-A7EE-368F00E31008}">
      <dgm:prSet/>
      <dgm:spPr/>
      <dgm:t>
        <a:bodyPr/>
        <a:lstStyle/>
        <a:p>
          <a:endParaRPr lang="en-US" sz="2000"/>
        </a:p>
      </dgm:t>
    </dgm:pt>
    <dgm:pt modelId="{DF89306D-9854-4052-BD3B-5B42C931DAC7}" type="sibTrans" cxnId="{D9B57857-9CA4-BB44-A7EE-368F00E31008}">
      <dgm:prSet/>
      <dgm:spPr/>
      <dgm:t>
        <a:bodyPr/>
        <a:lstStyle/>
        <a:p>
          <a:endParaRPr lang="en-US" sz="2000"/>
        </a:p>
      </dgm:t>
    </dgm:pt>
    <dgm:pt modelId="{DFFDC6D5-A1DE-4BA3-B108-E221B3A657DA}">
      <dgm:prSet phldrT="[Text]" custT="1"/>
      <dgm:spPr>
        <a:solidFill>
          <a:srgbClr val="4B2E83"/>
        </a:solidFill>
      </dgm:spPr>
      <dgm:t>
        <a:bodyPr/>
        <a:lstStyle/>
        <a:p>
          <a:r>
            <a:rPr lang="en-US" sz="2800" b="1"/>
            <a:t>Coating Removal</a:t>
          </a:r>
        </a:p>
      </dgm:t>
    </dgm:pt>
    <dgm:pt modelId="{C9D45A91-7C3B-4557-BF5A-253C805CD5BE}" type="parTrans" cxnId="{FB1B4EF5-4A60-014C-A2B1-E891DE685812}">
      <dgm:prSet/>
      <dgm:spPr/>
      <dgm:t>
        <a:bodyPr/>
        <a:lstStyle/>
        <a:p>
          <a:endParaRPr lang="en-US" sz="2000"/>
        </a:p>
      </dgm:t>
    </dgm:pt>
    <dgm:pt modelId="{86FADA86-7E44-4CFD-A888-21F61DB52C4F}" type="sibTrans" cxnId="{FB1B4EF5-4A60-014C-A2B1-E891DE685812}">
      <dgm:prSet/>
      <dgm:spPr/>
      <dgm:t>
        <a:bodyPr/>
        <a:lstStyle/>
        <a:p>
          <a:endParaRPr lang="en-US" sz="2000"/>
        </a:p>
      </dgm:t>
    </dgm:pt>
    <dgm:pt modelId="{83463DFB-B6AD-6947-AB9B-AA7C161F9250}">
      <dgm:prSet phldrT="[Text]" custT="1"/>
      <dgm:spPr/>
      <dgm:t>
        <a:bodyPr/>
        <a:lstStyle/>
        <a:p>
          <a:pPr>
            <a:buFont typeface="Wingdings" pitchFamily="2" charset="2"/>
            <a:buChar char="§"/>
          </a:pPr>
          <a:r>
            <a:rPr lang="en-US" sz="2400">
              <a:latin typeface="Calibri Light" panose="020F0302020204030204"/>
            </a:rPr>
            <a:t>Aluminum oxide</a:t>
          </a:r>
          <a:endParaRPr lang="en-US" sz="2400"/>
        </a:p>
      </dgm:t>
    </dgm:pt>
    <dgm:pt modelId="{C3E8721A-F52D-134A-8D92-B683E0C76962}" type="parTrans" cxnId="{01FEEED4-657F-4A45-B5E5-AC6D5E262C5F}">
      <dgm:prSet/>
      <dgm:spPr/>
      <dgm:t>
        <a:bodyPr/>
        <a:lstStyle/>
        <a:p>
          <a:endParaRPr lang="en-US" sz="2000"/>
        </a:p>
      </dgm:t>
    </dgm:pt>
    <dgm:pt modelId="{CF8AC1FE-1592-1B4F-9190-36F69220F129}" type="sibTrans" cxnId="{01FEEED4-657F-4A45-B5E5-AC6D5E262C5F}">
      <dgm:prSet/>
      <dgm:spPr/>
      <dgm:t>
        <a:bodyPr/>
        <a:lstStyle/>
        <a:p>
          <a:endParaRPr lang="en-US" sz="2000"/>
        </a:p>
      </dgm:t>
    </dgm:pt>
    <dgm:pt modelId="{CCAA12B4-29A6-4ECB-9FFF-09CE86C7F0C2}">
      <dgm:prSet phldrT="[Text]" custT="1"/>
      <dgm:spPr/>
      <dgm:t>
        <a:bodyPr/>
        <a:lstStyle/>
        <a:p>
          <a:pPr rtl="0"/>
          <a:r>
            <a:rPr lang="en-US" sz="2400">
              <a:latin typeface="Calibri Light" panose="020F0302020204030204"/>
            </a:rPr>
            <a:t>Coating removed samples</a:t>
          </a:r>
          <a:endParaRPr lang="en-US" sz="2400"/>
        </a:p>
      </dgm:t>
    </dgm:pt>
    <dgm:pt modelId="{2DEC51DE-F993-4403-AA67-A4FCD489F387}" type="parTrans" cxnId="{05A424BE-7E79-42E5-8B2B-9A48AB9BCF05}">
      <dgm:prSet/>
      <dgm:spPr/>
      <dgm:t>
        <a:bodyPr/>
        <a:lstStyle/>
        <a:p>
          <a:endParaRPr lang="en-US"/>
        </a:p>
      </dgm:t>
    </dgm:pt>
    <dgm:pt modelId="{40C5D318-138E-4CB7-83E9-0D4494352CC4}" type="sibTrans" cxnId="{05A424BE-7E79-42E5-8B2B-9A48AB9BCF05}">
      <dgm:prSet/>
      <dgm:spPr/>
      <dgm:t>
        <a:bodyPr/>
        <a:lstStyle/>
        <a:p>
          <a:endParaRPr lang="en-US"/>
        </a:p>
      </dgm:t>
    </dgm:pt>
    <dgm:pt modelId="{E7D45037-A1AC-2440-9B37-85D8F2A927D6}" type="pres">
      <dgm:prSet presAssocID="{FEFF46E0-03F8-144E-90AC-A378823181FB}" presName="Name0" presStyleCnt="0">
        <dgm:presLayoutVars>
          <dgm:dir/>
          <dgm:animLvl val="lvl"/>
          <dgm:resizeHandles val="exact"/>
        </dgm:presLayoutVars>
      </dgm:prSet>
      <dgm:spPr/>
    </dgm:pt>
    <dgm:pt modelId="{8CDFA8E8-4FB9-8C45-B1D3-89697CB52D63}" type="pres">
      <dgm:prSet presAssocID="{DBD390D6-FD6D-E049-BC0F-86DE8202DAC2}" presName="composite" presStyleCnt="0"/>
      <dgm:spPr/>
    </dgm:pt>
    <dgm:pt modelId="{954D465A-8FFA-8148-B69F-9A221919B3F4}" type="pres">
      <dgm:prSet presAssocID="{DBD390D6-FD6D-E049-BC0F-86DE8202DAC2}" presName="parTx" presStyleLbl="node1" presStyleIdx="0" presStyleCnt="4" custScaleX="130486">
        <dgm:presLayoutVars>
          <dgm:chMax val="0"/>
          <dgm:chPref val="0"/>
          <dgm:bulletEnabled val="1"/>
        </dgm:presLayoutVars>
      </dgm:prSet>
      <dgm:spPr>
        <a:solidFill>
          <a:srgbClr val="4B2E83"/>
        </a:solidFill>
      </dgm:spPr>
    </dgm:pt>
    <dgm:pt modelId="{BBEEF6C8-FDE7-5F49-A439-8616D849A458}" type="pres">
      <dgm:prSet presAssocID="{DBD390D6-FD6D-E049-BC0F-86DE8202DAC2}" presName="desTx" presStyleLbl="revTx" presStyleIdx="0" presStyleCnt="4" custScaleX="120026">
        <dgm:presLayoutVars>
          <dgm:bulletEnabled val="1"/>
        </dgm:presLayoutVars>
      </dgm:prSet>
      <dgm:spPr/>
    </dgm:pt>
    <dgm:pt modelId="{8CF0CF77-E3EC-2D44-87E2-87AFE267D3C5}" type="pres">
      <dgm:prSet presAssocID="{1D73BF3F-EF26-AC48-8FA3-DE7096C38785}" presName="space" presStyleCnt="0"/>
      <dgm:spPr/>
    </dgm:pt>
    <dgm:pt modelId="{EA562338-7DE5-4400-8E80-C51C97989BD6}" type="pres">
      <dgm:prSet presAssocID="{DFFDC6D5-A1DE-4BA3-B108-E221B3A657DA}" presName="composite" presStyleCnt="0"/>
      <dgm:spPr/>
    </dgm:pt>
    <dgm:pt modelId="{B167AD39-1482-4655-8965-495FBEC672EB}" type="pres">
      <dgm:prSet presAssocID="{DFFDC6D5-A1DE-4BA3-B108-E221B3A657DA}" presName="parTx" presStyleLbl="node1" presStyleIdx="1" presStyleCnt="4" custScaleX="96633" custLinFactNeighborX="-10829" custLinFactNeighborY="-2209">
        <dgm:presLayoutVars>
          <dgm:chMax val="0"/>
          <dgm:chPref val="0"/>
          <dgm:bulletEnabled val="1"/>
        </dgm:presLayoutVars>
      </dgm:prSet>
      <dgm:spPr/>
    </dgm:pt>
    <dgm:pt modelId="{520DB451-7233-4E21-9CAB-B74943BDA031}" type="pres">
      <dgm:prSet presAssocID="{DFFDC6D5-A1DE-4BA3-B108-E221B3A657DA}" presName="desTx" presStyleLbl="revTx" presStyleIdx="1" presStyleCnt="4" custScaleX="134344">
        <dgm:presLayoutVars>
          <dgm:bulletEnabled val="1"/>
        </dgm:presLayoutVars>
      </dgm:prSet>
      <dgm:spPr/>
    </dgm:pt>
    <dgm:pt modelId="{0E8C5F36-605C-415B-85BE-7B01F0B64EFE}" type="pres">
      <dgm:prSet presAssocID="{86FADA86-7E44-4CFD-A888-21F61DB52C4F}" presName="space" presStyleCnt="0"/>
      <dgm:spPr/>
    </dgm:pt>
    <dgm:pt modelId="{F3E3629D-6F68-D647-AFC1-D6FDFEABE7F4}" type="pres">
      <dgm:prSet presAssocID="{3268406B-2DB6-4442-BC90-A2EEB7282083}" presName="composite" presStyleCnt="0"/>
      <dgm:spPr/>
    </dgm:pt>
    <dgm:pt modelId="{A8222B00-ED78-B74A-B369-3BEC069FB7F8}" type="pres">
      <dgm:prSet presAssocID="{3268406B-2DB6-4442-BC90-A2EEB7282083}" presName="parTx" presStyleLbl="node1" presStyleIdx="2" presStyleCnt="4" custScaleX="92341" custLinFactNeighborX="-17330" custLinFactNeighborY="1600">
        <dgm:presLayoutVars>
          <dgm:chMax val="0"/>
          <dgm:chPref val="0"/>
          <dgm:bulletEnabled val="1"/>
        </dgm:presLayoutVars>
      </dgm:prSet>
      <dgm:spPr>
        <a:solidFill>
          <a:srgbClr val="4B2E83"/>
        </a:solidFill>
      </dgm:spPr>
    </dgm:pt>
    <dgm:pt modelId="{3289045D-DD91-DF46-A760-3050BF78FEB0}" type="pres">
      <dgm:prSet presAssocID="{3268406B-2DB6-4442-BC90-A2EEB7282083}" presName="desTx" presStyleLbl="revTx" presStyleIdx="2" presStyleCnt="4" custScaleX="114762" custLinFactNeighborX="-15990" custLinFactNeighborY="-2848">
        <dgm:presLayoutVars>
          <dgm:bulletEnabled val="1"/>
        </dgm:presLayoutVars>
      </dgm:prSet>
      <dgm:spPr/>
    </dgm:pt>
    <dgm:pt modelId="{5221FAC0-2C77-1245-93A7-7299FFD77379}" type="pres">
      <dgm:prSet presAssocID="{99812B0B-9108-6A49-BE4D-247B40D9967A}" presName="space" presStyleCnt="0"/>
      <dgm:spPr/>
    </dgm:pt>
    <dgm:pt modelId="{9EF1D104-3C67-4E4E-AE55-D10900C5946E}" type="pres">
      <dgm:prSet presAssocID="{AB205955-41DD-8648-956B-95371857A252}" presName="composite" presStyleCnt="0"/>
      <dgm:spPr/>
    </dgm:pt>
    <dgm:pt modelId="{472E8E0D-D47E-4444-80B2-86A43D7F38B0}" type="pres">
      <dgm:prSet presAssocID="{AB205955-41DD-8648-956B-95371857A252}" presName="parTx" presStyleLbl="node1" presStyleIdx="3" presStyleCnt="4" custScaleX="113173" custLinFactNeighborX="-20061" custLinFactNeighborY="2114">
        <dgm:presLayoutVars>
          <dgm:chMax val="0"/>
          <dgm:chPref val="0"/>
          <dgm:bulletEnabled val="1"/>
        </dgm:presLayoutVars>
      </dgm:prSet>
      <dgm:spPr>
        <a:solidFill>
          <a:srgbClr val="4B2E83"/>
        </a:solidFill>
      </dgm:spPr>
    </dgm:pt>
    <dgm:pt modelId="{C0E2A7A2-636D-E146-9BD4-2E77FC193EC9}" type="pres">
      <dgm:prSet presAssocID="{AB205955-41DD-8648-956B-95371857A252}" presName="desTx" presStyleLbl="revTx" presStyleIdx="3" presStyleCnt="4" custLinFactNeighborX="-24129" custLinFactNeighborY="60">
        <dgm:presLayoutVars>
          <dgm:bulletEnabled val="1"/>
        </dgm:presLayoutVars>
      </dgm:prSet>
      <dgm:spPr/>
    </dgm:pt>
  </dgm:ptLst>
  <dgm:cxnLst>
    <dgm:cxn modelId="{CA75B312-8D9C-4732-A35B-A758DA103644}" type="presOf" srcId="{CCAA12B4-29A6-4ECB-9FFF-09CE86C7F0C2}" destId="{3289045D-DD91-DF46-A760-3050BF78FEB0}" srcOrd="0" destOrd="1" presId="urn:microsoft.com/office/officeart/2005/8/layout/chevron1"/>
    <dgm:cxn modelId="{8F8A8017-9588-C142-97EF-6095E44E85D9}" type="presOf" srcId="{1939E9DA-A41F-FC41-840F-690CFDD5A422}" destId="{520DB451-7233-4E21-9CAB-B74943BDA031}" srcOrd="0" destOrd="0" presId="urn:microsoft.com/office/officeart/2005/8/layout/chevron1"/>
    <dgm:cxn modelId="{942B5520-5420-3F46-BB37-DF95108BA3C3}" srcId="{AB205955-41DD-8648-956B-95371857A252}" destId="{8DAE60DE-7DBA-3542-8978-78E514C3B610}" srcOrd="0" destOrd="0" parTransId="{9717966E-946A-4C49-A51E-320E6F8D0092}" sibTransId="{A77672FF-39AC-9448-859A-87D4FC601675}"/>
    <dgm:cxn modelId="{7677C036-8C54-034D-990B-C37CC0D50C38}" type="presOf" srcId="{DFFDC6D5-A1DE-4BA3-B108-E221B3A657DA}" destId="{B167AD39-1482-4655-8965-495FBEC672EB}" srcOrd="0" destOrd="0" presId="urn:microsoft.com/office/officeart/2005/8/layout/chevron1"/>
    <dgm:cxn modelId="{D770CA3A-F837-374E-B835-2195F0C94C94}" srcId="{FEFF46E0-03F8-144E-90AC-A378823181FB}" destId="{3268406B-2DB6-4442-BC90-A2EEB7282083}" srcOrd="2" destOrd="0" parTransId="{B3BA2C49-DFFF-5C48-839E-C34A87068A55}" sibTransId="{99812B0B-9108-6A49-BE4D-247B40D9967A}"/>
    <dgm:cxn modelId="{3A66275F-8FE9-8246-9ECD-798F7B6C300A}" srcId="{FEFF46E0-03F8-144E-90AC-A378823181FB}" destId="{DBD390D6-FD6D-E049-BC0F-86DE8202DAC2}" srcOrd="0" destOrd="0" parTransId="{58C93529-F0B4-C84E-9939-CDDFCC4C1235}" sibTransId="{1D73BF3F-EF26-AC48-8FA3-DE7096C38785}"/>
    <dgm:cxn modelId="{FE050B62-BEDC-AF4D-8CE4-75F27BBBE884}" type="presOf" srcId="{DBD390D6-FD6D-E049-BC0F-86DE8202DAC2}" destId="{954D465A-8FFA-8148-B69F-9A221919B3F4}" srcOrd="0" destOrd="0" presId="urn:microsoft.com/office/officeart/2005/8/layout/chevron1"/>
    <dgm:cxn modelId="{9B726470-4C9E-E048-B2EF-2CD2A21C36D2}" srcId="{FEFF46E0-03F8-144E-90AC-A378823181FB}" destId="{AB205955-41DD-8648-956B-95371857A252}" srcOrd="3" destOrd="0" parTransId="{A809FA8A-8CB1-8A40-87C8-743F41194A22}" sibTransId="{292226BA-2C70-9D4A-A6E7-21F9114250BC}"/>
    <dgm:cxn modelId="{9AF14775-50AC-754F-B6A5-14D246091A36}" type="presOf" srcId="{AB205955-41DD-8648-956B-95371857A252}" destId="{472E8E0D-D47E-4444-80B2-86A43D7F38B0}" srcOrd="0" destOrd="0" presId="urn:microsoft.com/office/officeart/2005/8/layout/chevron1"/>
    <dgm:cxn modelId="{D9B57857-9CA4-BB44-A7EE-368F00E31008}" srcId="{DBD390D6-FD6D-E049-BC0F-86DE8202DAC2}" destId="{9698AA57-F2F8-4EB0-B18D-BBE91FFC9B06}" srcOrd="0" destOrd="0" parTransId="{21C8C08C-851B-4ECC-BF36-CB077028F919}" sibTransId="{DF89306D-9854-4052-BD3B-5B42C931DAC7}"/>
    <dgm:cxn modelId="{5D7DCA85-E43C-0A47-B45F-78E908B7F211}" type="presOf" srcId="{8F41846A-E14C-B04A-9B85-FE0812F3B0F1}" destId="{520DB451-7233-4E21-9CAB-B74943BDA031}" srcOrd="0" destOrd="1" presId="urn:microsoft.com/office/officeart/2005/8/layout/chevron1"/>
    <dgm:cxn modelId="{4E9C938A-9CC3-6547-8AA0-54C4B2744241}" type="presOf" srcId="{3268406B-2DB6-4442-BC90-A2EEB7282083}" destId="{A8222B00-ED78-B74A-B369-3BEC069FB7F8}" srcOrd="0" destOrd="0" presId="urn:microsoft.com/office/officeart/2005/8/layout/chevron1"/>
    <dgm:cxn modelId="{AEF6F19F-63AF-8348-A0F1-F825B59127E7}" type="presOf" srcId="{FEFF46E0-03F8-144E-90AC-A378823181FB}" destId="{E7D45037-A1AC-2440-9B37-85D8F2A927D6}" srcOrd="0" destOrd="0" presId="urn:microsoft.com/office/officeart/2005/8/layout/chevron1"/>
    <dgm:cxn modelId="{000183AC-D8A1-7841-840E-03BE409682C2}" type="presOf" srcId="{9698AA57-F2F8-4EB0-B18D-BBE91FFC9B06}" destId="{BBEEF6C8-FDE7-5F49-A439-8616D849A458}" srcOrd="0" destOrd="0" presId="urn:microsoft.com/office/officeart/2005/8/layout/chevron1"/>
    <dgm:cxn modelId="{BC4DD3BD-2468-7C42-B7CE-E4D6DC541FD7}" srcId="{DFFDC6D5-A1DE-4BA3-B108-E221B3A657DA}" destId="{1939E9DA-A41F-FC41-840F-690CFDD5A422}" srcOrd="0" destOrd="0" parTransId="{2EA80CFE-5C62-D843-90D9-5B314F778B93}" sibTransId="{9080E57C-BBDE-9C4D-9279-5ED51B7C9328}"/>
    <dgm:cxn modelId="{05A424BE-7E79-42E5-8B2B-9A48AB9BCF05}" srcId="{3268406B-2DB6-4442-BC90-A2EEB7282083}" destId="{CCAA12B4-29A6-4ECB-9FFF-09CE86C7F0C2}" srcOrd="1" destOrd="0" parTransId="{2DEC51DE-F993-4403-AA67-A4FCD489F387}" sibTransId="{40C5D318-138E-4CB7-83E9-0D4494352CC4}"/>
    <dgm:cxn modelId="{48D144C2-44AD-6043-9512-F0669965E8FF}" type="presOf" srcId="{506A5D5E-2210-924F-A283-F6C1646C1C5F}" destId="{520DB451-7233-4E21-9CAB-B74943BDA031}" srcOrd="0" destOrd="2" presId="urn:microsoft.com/office/officeart/2005/8/layout/chevron1"/>
    <dgm:cxn modelId="{D818C3C4-2DD8-DD44-A790-6CE4F5563484}" type="presOf" srcId="{1F6FFC0F-5E2E-1D43-B141-05288C05DAFA}" destId="{3289045D-DD91-DF46-A760-3050BF78FEB0}" srcOrd="0" destOrd="0" presId="urn:microsoft.com/office/officeart/2005/8/layout/chevron1"/>
    <dgm:cxn modelId="{0EBB90C5-A6CA-8F45-96D3-5A18EE547A31}" type="presOf" srcId="{8DAE60DE-7DBA-3542-8978-78E514C3B610}" destId="{C0E2A7A2-636D-E146-9BD4-2E77FC193EC9}" srcOrd="0" destOrd="0" presId="urn:microsoft.com/office/officeart/2005/8/layout/chevron1"/>
    <dgm:cxn modelId="{01FEEED4-657F-4A45-B5E5-AC6D5E262C5F}" srcId="{8F41846A-E14C-B04A-9B85-FE0812F3B0F1}" destId="{83463DFB-B6AD-6947-AB9B-AA7C161F9250}" srcOrd="1" destOrd="0" parTransId="{C3E8721A-F52D-134A-8D92-B683E0C76962}" sibTransId="{CF8AC1FE-1592-1B4F-9190-36F69220F129}"/>
    <dgm:cxn modelId="{3F64F0E3-972C-DA42-890D-2208EBA4B263}" srcId="{8F41846A-E14C-B04A-9B85-FE0812F3B0F1}" destId="{506A5D5E-2210-924F-A283-F6C1646C1C5F}" srcOrd="0" destOrd="0" parTransId="{D937976E-9231-9A4A-AD82-60746BF140FA}" sibTransId="{3236BD6E-C526-B647-B51E-A5ACBF3C1653}"/>
    <dgm:cxn modelId="{AF9153E4-6F31-DB4C-ABC7-5EFFD931A139}" srcId="{DFFDC6D5-A1DE-4BA3-B108-E221B3A657DA}" destId="{8F41846A-E14C-B04A-9B85-FE0812F3B0F1}" srcOrd="1" destOrd="0" parTransId="{28E29384-CF01-E748-B9A7-F2C88866C784}" sibTransId="{0927781F-41B8-334A-9FAF-6CC0A0D83DD6}"/>
    <dgm:cxn modelId="{2A8DEBE6-9D9D-CD43-A811-43DB4E599976}" srcId="{3268406B-2DB6-4442-BC90-A2EEB7282083}" destId="{1F6FFC0F-5E2E-1D43-B141-05288C05DAFA}" srcOrd="0" destOrd="0" parTransId="{6DC9FD2D-D680-F64E-8D50-B83F52EEC97B}" sibTransId="{C0D936AE-FB00-0747-8F36-37C07387EB9B}"/>
    <dgm:cxn modelId="{FB1B4EF5-4A60-014C-A2B1-E891DE685812}" srcId="{FEFF46E0-03F8-144E-90AC-A378823181FB}" destId="{DFFDC6D5-A1DE-4BA3-B108-E221B3A657DA}" srcOrd="1" destOrd="0" parTransId="{C9D45A91-7C3B-4557-BF5A-253C805CD5BE}" sibTransId="{86FADA86-7E44-4CFD-A888-21F61DB52C4F}"/>
    <dgm:cxn modelId="{C76CCDF6-A6ED-9E4D-9B84-DBDD1B9A8848}" type="presOf" srcId="{83463DFB-B6AD-6947-AB9B-AA7C161F9250}" destId="{520DB451-7233-4E21-9CAB-B74943BDA031}" srcOrd="0" destOrd="3" presId="urn:microsoft.com/office/officeart/2005/8/layout/chevron1"/>
    <dgm:cxn modelId="{152D29B3-CA15-A146-8876-2AACF6FF23A9}" type="presParOf" srcId="{E7D45037-A1AC-2440-9B37-85D8F2A927D6}" destId="{8CDFA8E8-4FB9-8C45-B1D3-89697CB52D63}" srcOrd="0" destOrd="0" presId="urn:microsoft.com/office/officeart/2005/8/layout/chevron1"/>
    <dgm:cxn modelId="{6AD358A3-7BAE-1F49-B556-1E6CCC97495B}" type="presParOf" srcId="{8CDFA8E8-4FB9-8C45-B1D3-89697CB52D63}" destId="{954D465A-8FFA-8148-B69F-9A221919B3F4}" srcOrd="0" destOrd="0" presId="urn:microsoft.com/office/officeart/2005/8/layout/chevron1"/>
    <dgm:cxn modelId="{21E51AD9-98BC-F24F-B060-A587813AF1D8}" type="presParOf" srcId="{8CDFA8E8-4FB9-8C45-B1D3-89697CB52D63}" destId="{BBEEF6C8-FDE7-5F49-A439-8616D849A458}" srcOrd="1" destOrd="0" presId="urn:microsoft.com/office/officeart/2005/8/layout/chevron1"/>
    <dgm:cxn modelId="{E9ABD0E0-CE60-ED4C-9665-BA115814B410}" type="presParOf" srcId="{E7D45037-A1AC-2440-9B37-85D8F2A927D6}" destId="{8CF0CF77-E3EC-2D44-87E2-87AFE267D3C5}" srcOrd="1" destOrd="0" presId="urn:microsoft.com/office/officeart/2005/8/layout/chevron1"/>
    <dgm:cxn modelId="{40CA776B-D40F-A648-AD4C-BA5ACF78422A}" type="presParOf" srcId="{E7D45037-A1AC-2440-9B37-85D8F2A927D6}" destId="{EA562338-7DE5-4400-8E80-C51C97989BD6}" srcOrd="2" destOrd="0" presId="urn:microsoft.com/office/officeart/2005/8/layout/chevron1"/>
    <dgm:cxn modelId="{A3D7063C-1255-FD45-928F-F0ECC1ECBF52}" type="presParOf" srcId="{EA562338-7DE5-4400-8E80-C51C97989BD6}" destId="{B167AD39-1482-4655-8965-495FBEC672EB}" srcOrd="0" destOrd="0" presId="urn:microsoft.com/office/officeart/2005/8/layout/chevron1"/>
    <dgm:cxn modelId="{0F2B3554-2911-E944-B1C4-78FE301D05C0}" type="presParOf" srcId="{EA562338-7DE5-4400-8E80-C51C97989BD6}" destId="{520DB451-7233-4E21-9CAB-B74943BDA031}" srcOrd="1" destOrd="0" presId="urn:microsoft.com/office/officeart/2005/8/layout/chevron1"/>
    <dgm:cxn modelId="{C121725E-D112-D945-A89B-6CD1E4A8B13B}" type="presParOf" srcId="{E7D45037-A1AC-2440-9B37-85D8F2A927D6}" destId="{0E8C5F36-605C-415B-85BE-7B01F0B64EFE}" srcOrd="3" destOrd="0" presId="urn:microsoft.com/office/officeart/2005/8/layout/chevron1"/>
    <dgm:cxn modelId="{644EE23D-D2DB-044E-B9B7-F30E8C98374E}" type="presParOf" srcId="{E7D45037-A1AC-2440-9B37-85D8F2A927D6}" destId="{F3E3629D-6F68-D647-AFC1-D6FDFEABE7F4}" srcOrd="4" destOrd="0" presId="urn:microsoft.com/office/officeart/2005/8/layout/chevron1"/>
    <dgm:cxn modelId="{16204147-2DBF-6D4A-954E-9C7864E497A0}" type="presParOf" srcId="{F3E3629D-6F68-D647-AFC1-D6FDFEABE7F4}" destId="{A8222B00-ED78-B74A-B369-3BEC069FB7F8}" srcOrd="0" destOrd="0" presId="urn:microsoft.com/office/officeart/2005/8/layout/chevron1"/>
    <dgm:cxn modelId="{334C5118-53D8-884A-AED3-897C166F00EA}" type="presParOf" srcId="{F3E3629D-6F68-D647-AFC1-D6FDFEABE7F4}" destId="{3289045D-DD91-DF46-A760-3050BF78FEB0}" srcOrd="1" destOrd="0" presId="urn:microsoft.com/office/officeart/2005/8/layout/chevron1"/>
    <dgm:cxn modelId="{28B82F4A-7D5A-554D-8429-7A241B009086}" type="presParOf" srcId="{E7D45037-A1AC-2440-9B37-85D8F2A927D6}" destId="{5221FAC0-2C77-1245-93A7-7299FFD77379}" srcOrd="5" destOrd="0" presId="urn:microsoft.com/office/officeart/2005/8/layout/chevron1"/>
    <dgm:cxn modelId="{FDF1A938-DDBE-7F45-BAA0-BCCF77602CC6}" type="presParOf" srcId="{E7D45037-A1AC-2440-9B37-85D8F2A927D6}" destId="{9EF1D104-3C67-4E4E-AE55-D10900C5946E}" srcOrd="6" destOrd="0" presId="urn:microsoft.com/office/officeart/2005/8/layout/chevron1"/>
    <dgm:cxn modelId="{CBB3BA36-4A8A-8449-975F-CDA1DC7C1550}" type="presParOf" srcId="{9EF1D104-3C67-4E4E-AE55-D10900C5946E}" destId="{472E8E0D-D47E-4444-80B2-86A43D7F38B0}" srcOrd="0" destOrd="0" presId="urn:microsoft.com/office/officeart/2005/8/layout/chevron1"/>
    <dgm:cxn modelId="{F55D7810-88F6-6349-8C6E-8B47F3AAF7DD}" type="presParOf" srcId="{9EF1D104-3C67-4E4E-AE55-D10900C5946E}" destId="{C0E2A7A2-636D-E146-9BD4-2E77FC193EC9}" srcOrd="1"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D465A-8FFA-8148-B69F-9A221919B3F4}">
      <dsp:nvSpPr>
        <dsp:cNvPr id="0" name=""/>
        <dsp:cNvSpPr/>
      </dsp:nvSpPr>
      <dsp:spPr>
        <a:xfrm>
          <a:off x="6753" y="160358"/>
          <a:ext cx="4409847" cy="1351822"/>
        </a:xfrm>
        <a:prstGeom prst="chevron">
          <a:avLst/>
        </a:prstGeom>
        <a:solidFill>
          <a:srgbClr val="4B2E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rtl="0">
            <a:lnSpc>
              <a:spcPct val="90000"/>
            </a:lnSpc>
            <a:spcBef>
              <a:spcPct val="0"/>
            </a:spcBef>
            <a:spcAft>
              <a:spcPct val="35000"/>
            </a:spcAft>
            <a:buNone/>
          </a:pPr>
          <a:r>
            <a:rPr lang="en-US" sz="2800" b="1" kern="1200"/>
            <a:t>Thermogravimetric Analysis (TGA)</a:t>
          </a:r>
          <a:endParaRPr lang="en-US" sz="2800" kern="1200"/>
        </a:p>
      </dsp:txBody>
      <dsp:txXfrm>
        <a:off x="682664" y="160358"/>
        <a:ext cx="3058025" cy="1351822"/>
      </dsp:txXfrm>
    </dsp:sp>
    <dsp:sp modelId="{BBEEF6C8-FDE7-5F49-A439-8616D849A458}">
      <dsp:nvSpPr>
        <dsp:cNvPr id="0" name=""/>
        <dsp:cNvSpPr/>
      </dsp:nvSpPr>
      <dsp:spPr>
        <a:xfrm>
          <a:off x="251182" y="1681158"/>
          <a:ext cx="3245076" cy="185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Calibri Light" panose="020F0302020204030204"/>
            </a:rPr>
            <a:t>Investigate composite degradation to determine pyrolysis conditions</a:t>
          </a:r>
          <a:endParaRPr lang="en-US" sz="2400" kern="1200"/>
        </a:p>
      </dsp:txBody>
      <dsp:txXfrm>
        <a:off x="251182" y="1681158"/>
        <a:ext cx="3245076" cy="1850625"/>
      </dsp:txXfrm>
    </dsp:sp>
    <dsp:sp modelId="{B167AD39-1482-4655-8965-495FBEC672EB}">
      <dsp:nvSpPr>
        <dsp:cNvPr id="0" name=""/>
        <dsp:cNvSpPr/>
      </dsp:nvSpPr>
      <dsp:spPr>
        <a:xfrm>
          <a:off x="4355793" y="130496"/>
          <a:ext cx="3265766" cy="1351822"/>
        </a:xfrm>
        <a:prstGeom prst="chevron">
          <a:avLst/>
        </a:prstGeom>
        <a:solidFill>
          <a:srgbClr val="4B2E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a:t>Coating Removal</a:t>
          </a:r>
        </a:p>
      </dsp:txBody>
      <dsp:txXfrm>
        <a:off x="5031704" y="130496"/>
        <a:ext cx="1913944" cy="1351822"/>
      </dsp:txXfrm>
    </dsp:sp>
    <dsp:sp modelId="{520DB451-7233-4E21-9CAB-B74943BDA031}">
      <dsp:nvSpPr>
        <dsp:cNvPr id="0" name=""/>
        <dsp:cNvSpPr/>
      </dsp:nvSpPr>
      <dsp:spPr>
        <a:xfrm>
          <a:off x="4200600" y="1681158"/>
          <a:ext cx="3632184" cy="185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Calibri Light" panose="020F0302020204030204"/>
            </a:rPr>
            <a:t>Sanding</a:t>
          </a:r>
          <a:endParaRPr lang="en-US" sz="2400" kern="1200"/>
        </a:p>
        <a:p>
          <a:pPr marL="228600" lvl="1" indent="-228600" algn="l" defTabSz="1066800">
            <a:lnSpc>
              <a:spcPct val="90000"/>
            </a:lnSpc>
            <a:spcBef>
              <a:spcPct val="0"/>
            </a:spcBef>
            <a:spcAft>
              <a:spcPct val="15000"/>
            </a:spcAft>
            <a:buChar char="•"/>
          </a:pPr>
          <a:r>
            <a:rPr lang="en-US" sz="2400" kern="1200">
              <a:latin typeface="Calibri Light" panose="020F0302020204030204"/>
            </a:rPr>
            <a:t>Media blasting (Fig. 3)</a:t>
          </a:r>
          <a:endParaRPr lang="en-US" sz="2400" b="0" kern="1200"/>
        </a:p>
        <a:p>
          <a:pPr marL="457200" lvl="2" indent="-228600" algn="l" defTabSz="1066800">
            <a:lnSpc>
              <a:spcPct val="90000"/>
            </a:lnSpc>
            <a:spcBef>
              <a:spcPct val="0"/>
            </a:spcBef>
            <a:spcAft>
              <a:spcPct val="15000"/>
            </a:spcAft>
            <a:buFont typeface="Wingdings" pitchFamily="2" charset="2"/>
            <a:buChar char="§"/>
          </a:pPr>
          <a:r>
            <a:rPr lang="en-US" sz="2400" kern="1200">
              <a:latin typeface="Calibri Light" panose="020F0302020204030204"/>
            </a:rPr>
            <a:t>Walnut shells</a:t>
          </a:r>
          <a:endParaRPr lang="en-US" sz="2400" kern="1200"/>
        </a:p>
        <a:p>
          <a:pPr marL="457200" lvl="2" indent="-228600" algn="l" defTabSz="1066800">
            <a:lnSpc>
              <a:spcPct val="90000"/>
            </a:lnSpc>
            <a:spcBef>
              <a:spcPct val="0"/>
            </a:spcBef>
            <a:spcAft>
              <a:spcPct val="15000"/>
            </a:spcAft>
            <a:buFont typeface="Wingdings" pitchFamily="2" charset="2"/>
            <a:buChar char="§"/>
          </a:pPr>
          <a:r>
            <a:rPr lang="en-US" sz="2400" kern="1200">
              <a:latin typeface="Calibri Light" panose="020F0302020204030204"/>
            </a:rPr>
            <a:t>Aluminum oxide</a:t>
          </a:r>
          <a:endParaRPr lang="en-US" sz="2400" kern="1200"/>
        </a:p>
      </dsp:txBody>
      <dsp:txXfrm>
        <a:off x="4200600" y="1681158"/>
        <a:ext cx="3632184" cy="1850625"/>
      </dsp:txXfrm>
    </dsp:sp>
    <dsp:sp modelId="{A8222B00-ED78-B74A-B369-3BEC069FB7F8}">
      <dsp:nvSpPr>
        <dsp:cNvPr id="0" name=""/>
        <dsp:cNvSpPr/>
      </dsp:nvSpPr>
      <dsp:spPr>
        <a:xfrm>
          <a:off x="7514830" y="181987"/>
          <a:ext cx="3120715" cy="1351822"/>
        </a:xfrm>
        <a:prstGeom prst="chevron">
          <a:avLst/>
        </a:prstGeom>
        <a:solidFill>
          <a:srgbClr val="4B2E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a:t>Pyrolysis</a:t>
          </a:r>
        </a:p>
      </dsp:txBody>
      <dsp:txXfrm>
        <a:off x="8190741" y="181987"/>
        <a:ext cx="1768893" cy="1351822"/>
      </dsp:txXfrm>
    </dsp:sp>
    <dsp:sp modelId="{3289045D-DD91-DF46-A760-3050BF78FEB0}">
      <dsp:nvSpPr>
        <dsp:cNvPr id="0" name=""/>
        <dsp:cNvSpPr/>
      </dsp:nvSpPr>
      <dsp:spPr>
        <a:xfrm>
          <a:off x="7339219" y="1628452"/>
          <a:ext cx="3102756" cy="185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rtl="0">
            <a:lnSpc>
              <a:spcPct val="90000"/>
            </a:lnSpc>
            <a:spcBef>
              <a:spcPct val="0"/>
            </a:spcBef>
            <a:spcAft>
              <a:spcPct val="15000"/>
            </a:spcAft>
            <a:buChar char="•"/>
          </a:pPr>
          <a:r>
            <a:rPr lang="en-US" sz="2400" kern="1200">
              <a:latin typeface="Calibri Light" panose="020F0302020204030204"/>
            </a:rPr>
            <a:t>Investigate effects of hold time under air</a:t>
          </a:r>
          <a:endParaRPr lang="en-US" sz="2400" kern="1200"/>
        </a:p>
        <a:p>
          <a:pPr marL="228600" lvl="1" indent="-228600" algn="l" defTabSz="1066800" rtl="0">
            <a:lnSpc>
              <a:spcPct val="90000"/>
            </a:lnSpc>
            <a:spcBef>
              <a:spcPct val="0"/>
            </a:spcBef>
            <a:spcAft>
              <a:spcPct val="15000"/>
            </a:spcAft>
            <a:buChar char="•"/>
          </a:pPr>
          <a:r>
            <a:rPr lang="en-US" sz="2400" kern="1200">
              <a:latin typeface="Calibri Light" panose="020F0302020204030204"/>
            </a:rPr>
            <a:t>Coating removed samples</a:t>
          </a:r>
          <a:endParaRPr lang="en-US" sz="2400" kern="1200"/>
        </a:p>
      </dsp:txBody>
      <dsp:txXfrm>
        <a:off x="7339219" y="1628452"/>
        <a:ext cx="3102756" cy="1850625"/>
      </dsp:txXfrm>
    </dsp:sp>
    <dsp:sp modelId="{472E8E0D-D47E-4444-80B2-86A43D7F38B0}">
      <dsp:nvSpPr>
        <dsp:cNvPr id="0" name=""/>
        <dsp:cNvSpPr/>
      </dsp:nvSpPr>
      <dsp:spPr>
        <a:xfrm>
          <a:off x="10327251" y="188935"/>
          <a:ext cx="3824744" cy="1351822"/>
        </a:xfrm>
        <a:prstGeom prst="chevron">
          <a:avLst/>
        </a:prstGeom>
        <a:solidFill>
          <a:srgbClr val="4B2E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a:t>Post-Pyrolysis Coating Separation</a:t>
          </a:r>
        </a:p>
      </dsp:txBody>
      <dsp:txXfrm>
        <a:off x="11003162" y="188935"/>
        <a:ext cx="2472922" cy="1351822"/>
      </dsp:txXfrm>
    </dsp:sp>
    <dsp:sp modelId="{C0E2A7A2-636D-E146-9BD4-2E77FC193EC9}">
      <dsp:nvSpPr>
        <dsp:cNvPr id="0" name=""/>
        <dsp:cNvSpPr/>
      </dsp:nvSpPr>
      <dsp:spPr>
        <a:xfrm>
          <a:off x="10575455" y="1682268"/>
          <a:ext cx="2703644" cy="185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66800">
            <a:lnSpc>
              <a:spcPct val="90000"/>
            </a:lnSpc>
            <a:spcBef>
              <a:spcPct val="0"/>
            </a:spcBef>
            <a:spcAft>
              <a:spcPct val="15000"/>
            </a:spcAft>
            <a:buChar char="•"/>
          </a:pPr>
          <a:r>
            <a:rPr lang="en-US" sz="2400" kern="1200">
              <a:latin typeface="Calibri Light" panose="020F0302020204030204"/>
            </a:rPr>
            <a:t>Colloidal suspension (Fig. 4)</a:t>
          </a:r>
          <a:endParaRPr lang="en-US" sz="2400" kern="1200"/>
        </a:p>
      </dsp:txBody>
      <dsp:txXfrm>
        <a:off x="10575455" y="1682268"/>
        <a:ext cx="2703644" cy="1850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ADA42-5091-DC4F-829E-80682C4AFD10}" type="datetimeFigureOut">
              <a:rPr lang="en-US" smtClean="0"/>
              <a:t>5/21/2024</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60C37-C8DC-674F-812D-33E33EAF76D3}" type="slidenum">
              <a:rPr lang="en-US" smtClean="0"/>
              <a:t>‹#›</a:t>
            </a:fld>
            <a:endParaRPr lang="en-US"/>
          </a:p>
        </p:txBody>
      </p:sp>
    </p:spTree>
    <p:extLst>
      <p:ext uri="{BB962C8B-B14F-4D97-AF65-F5344CB8AC3E}">
        <p14:creationId xmlns:p14="http://schemas.microsoft.com/office/powerpoint/2010/main" val="413182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60C37-C8DC-674F-812D-33E33EAF76D3}" type="slidenum">
              <a:rPr lang="en-US" smtClean="0"/>
              <a:t>1</a:t>
            </a:fld>
            <a:endParaRPr lang="en-US"/>
          </a:p>
        </p:txBody>
      </p:sp>
    </p:spTree>
    <p:extLst>
      <p:ext uri="{BB962C8B-B14F-4D97-AF65-F5344CB8AC3E}">
        <p14:creationId xmlns:p14="http://schemas.microsoft.com/office/powerpoint/2010/main" val="205006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64280EEA-D0D3-8B4B-92D4-DEB51ACFF84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80EEA-D0D3-8B4B-92D4-DEB51ACFF84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80EEA-D0D3-8B4B-92D4-DEB51ACFF84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80EEA-D0D3-8B4B-92D4-DEB51ACFF84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80EEA-D0D3-8B4B-92D4-DEB51ACFF84E}"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280EEA-D0D3-8B4B-92D4-DEB51ACFF84E}"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280EEA-D0D3-8B4B-92D4-DEB51ACFF84E}"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80EEA-D0D3-8B4B-92D4-DEB51ACFF84E}"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80EEA-D0D3-8B4B-92D4-DEB51ACFF84E}"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64280EEA-D0D3-8B4B-92D4-DEB51ACFF84E}"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Drag picture to placeholder or click icon to add</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64280EEA-D0D3-8B4B-92D4-DEB51ACFF84E}"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B81AB-2AEA-4F43-9A67-F95394B0E4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64280EEA-D0D3-8B4B-92D4-DEB51ACFF84E}" type="datetimeFigureOut">
              <a:rPr lang="en-US" smtClean="0"/>
              <a:t>5/21/2024</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D9BB81AB-2AEA-4F43-9A67-F95394B0E480}" type="slidenum">
              <a:rPr lang="en-US" smtClean="0"/>
              <a:t>‹#›</a:t>
            </a:fld>
            <a:endParaRPr lang="en-US"/>
          </a:p>
        </p:txBody>
      </p:sp>
    </p:spTree>
    <p:extLst>
      <p:ext uri="{BB962C8B-B14F-4D97-AF65-F5344CB8AC3E}">
        <p14:creationId xmlns:p14="http://schemas.microsoft.com/office/powerpoint/2010/main" val="68249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Data" Target="../diagrams/data1.xml"/><Relationship Id="rId1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94" name="Group 993" descr="Section Header and gold boundless bar">
            <a:extLst>
              <a:ext uri="{FF2B5EF4-FFF2-40B4-BE49-F238E27FC236}">
                <a16:creationId xmlns:a16="http://schemas.microsoft.com/office/drawing/2014/main" id="{9B7B7C80-C6A0-AD2E-D82C-13D20AE429C1}"/>
              </a:ext>
            </a:extLst>
          </p:cNvPr>
          <p:cNvGrpSpPr/>
          <p:nvPr/>
        </p:nvGrpSpPr>
        <p:grpSpPr>
          <a:xfrm>
            <a:off x="8721857" y="13720345"/>
            <a:ext cx="6972300" cy="840839"/>
            <a:chOff x="8956548" y="11722608"/>
            <a:chExt cx="6972300" cy="840839"/>
          </a:xfrm>
        </p:grpSpPr>
        <p:sp>
          <p:nvSpPr>
            <p:cNvPr id="995" name="TextBox 994" descr="Section Header placeholder">
              <a:extLst>
                <a:ext uri="{FF2B5EF4-FFF2-40B4-BE49-F238E27FC236}">
                  <a16:creationId xmlns:a16="http://schemas.microsoft.com/office/drawing/2014/main" id="{CF86F0CA-D287-42B2-1042-AE66DBB3BB76}"/>
                </a:ext>
              </a:extLst>
            </p:cNvPr>
            <p:cNvSpPr txBox="1"/>
            <p:nvPr/>
          </p:nvSpPr>
          <p:spPr>
            <a:xfrm>
              <a:off x="8956548" y="11722608"/>
              <a:ext cx="6972300" cy="707886"/>
            </a:xfrm>
            <a:prstGeom prst="rect">
              <a:avLst/>
            </a:prstGeom>
            <a:noFill/>
          </p:spPr>
          <p:txBody>
            <a:bodyPr wrap="square" lIns="91440" tIns="45720" rIns="91440" bIns="45720" rtlCol="0" anchor="t">
              <a:spAutoFit/>
            </a:bodyPr>
            <a:lstStyle/>
            <a:p>
              <a:r>
                <a:rPr lang="en-US" sz="4000" b="1">
                  <a:latin typeface="Encode Sans Normal Black"/>
                </a:rPr>
                <a:t>RESULTS</a:t>
              </a:r>
              <a:endParaRPr lang="en-US"/>
            </a:p>
          </p:txBody>
        </p:sp>
        <p:pic>
          <p:nvPicPr>
            <p:cNvPr id="996" name="Picture 995" descr="gold boundless bar">
              <a:extLst>
                <a:ext uri="{FF2B5EF4-FFF2-40B4-BE49-F238E27FC236}">
                  <a16:creationId xmlns:a16="http://schemas.microsoft.com/office/drawing/2014/main" id="{2B356C8A-9F5F-C0AB-6CC1-D72B840D7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895" y="12450671"/>
              <a:ext cx="1399032" cy="112776"/>
            </a:xfrm>
            <a:prstGeom prst="rect">
              <a:avLst/>
            </a:prstGeom>
          </p:spPr>
        </p:pic>
      </p:grpSp>
      <p:sp>
        <p:nvSpPr>
          <p:cNvPr id="4" name="Rectangle 3" descr="Purple Header Bar"/>
          <p:cNvSpPr/>
          <p:nvPr/>
        </p:nvSpPr>
        <p:spPr>
          <a:xfrm>
            <a:off x="0" y="0"/>
            <a:ext cx="329184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88911" y="207909"/>
            <a:ext cx="27705173" cy="2882197"/>
          </a:xfrm>
        </p:spPr>
        <p:txBody>
          <a:bodyPr anchor="b">
            <a:normAutofit/>
          </a:bodyPr>
          <a:lstStyle/>
          <a:p>
            <a:pPr algn="l"/>
            <a:r>
              <a:rPr lang="en-US" sz="8800" b="1">
                <a:solidFill>
                  <a:srgbClr val="FFFFFF"/>
                </a:solidFill>
                <a:latin typeface="Encode Sans Normal Black"/>
              </a:rPr>
              <a:t>Surface Layer Removal of End-of-Life Carbon Fiber Composites </a:t>
            </a:r>
            <a:endParaRPr lang="en-US" sz="8800">
              <a:ea typeface="Calibri Light"/>
              <a:cs typeface="Calibri Light"/>
            </a:endParaRPr>
          </a:p>
        </p:txBody>
      </p:sp>
      <p:sp>
        <p:nvSpPr>
          <p:cNvPr id="10" name="TextBox 9"/>
          <p:cNvSpPr txBox="1"/>
          <p:nvPr/>
        </p:nvSpPr>
        <p:spPr>
          <a:xfrm>
            <a:off x="1136625" y="3537339"/>
            <a:ext cx="20922343" cy="1015663"/>
          </a:xfrm>
          <a:prstGeom prst="rect">
            <a:avLst/>
          </a:prstGeom>
          <a:noFill/>
        </p:spPr>
        <p:txBody>
          <a:bodyPr wrap="square" lIns="91440" tIns="45720" rIns="91440" bIns="45720" rtlCol="0" anchor="t">
            <a:spAutoFit/>
          </a:bodyPr>
          <a:lstStyle/>
          <a:p>
            <a:r>
              <a:rPr lang="en-US" sz="3000" dirty="0">
                <a:solidFill>
                  <a:srgbClr val="FFFFFF"/>
                </a:solidFill>
                <a:latin typeface="Open Sans"/>
                <a:ea typeface="Open Sans"/>
                <a:cs typeface="Open Sans"/>
              </a:rPr>
              <a:t>Lia Crawford, Kathy Do, Megan Wong, Oliver Wolf</a:t>
            </a:r>
            <a:br>
              <a:rPr lang="en-US" sz="3000" dirty="0">
                <a:latin typeface="Open Sans"/>
                <a:ea typeface="Open Sans"/>
                <a:cs typeface="Open Sans"/>
              </a:rPr>
            </a:br>
            <a:r>
              <a:rPr lang="en-US" sz="3000" dirty="0">
                <a:solidFill>
                  <a:srgbClr val="FFFFFF"/>
                </a:solidFill>
                <a:latin typeface="Open Sans"/>
                <a:ea typeface="Open Sans"/>
                <a:cs typeface="Open Sans"/>
              </a:rPr>
              <a:t>Faculty Mentor: Dr. Benjamin </a:t>
            </a:r>
            <a:r>
              <a:rPr lang="en-US" sz="3000" dirty="0" err="1">
                <a:solidFill>
                  <a:srgbClr val="FFFFFF"/>
                </a:solidFill>
                <a:latin typeface="Open Sans"/>
                <a:ea typeface="Open Sans"/>
                <a:cs typeface="Open Sans"/>
              </a:rPr>
              <a:t>Rutz</a:t>
            </a:r>
            <a:r>
              <a:rPr lang="en-US" sz="3000" dirty="0">
                <a:solidFill>
                  <a:srgbClr val="FFFFFF"/>
                </a:solidFill>
                <a:latin typeface="Open Sans"/>
                <a:ea typeface="Open Sans"/>
                <a:cs typeface="Open Sans"/>
              </a:rPr>
              <a:t>   |   Boeing Mentors: Karly McCauley, Pete George, Isabella </a:t>
            </a:r>
            <a:r>
              <a:rPr lang="en-US" sz="3000" dirty="0" err="1">
                <a:solidFill>
                  <a:srgbClr val="FFFFFF"/>
                </a:solidFill>
                <a:latin typeface="Open Sans"/>
                <a:ea typeface="Open Sans"/>
                <a:cs typeface="Open Sans"/>
              </a:rPr>
              <a:t>DiGiulio</a:t>
            </a:r>
            <a:endParaRPr lang="en-US" sz="3000" dirty="0">
              <a:solidFill>
                <a:srgbClr val="FFFFFF"/>
              </a:solidFill>
              <a:latin typeface="Open Sans"/>
              <a:ea typeface="Open Sans"/>
              <a:cs typeface="Open Sans"/>
            </a:endParaRPr>
          </a:p>
        </p:txBody>
      </p:sp>
      <p:sp>
        <p:nvSpPr>
          <p:cNvPr id="11" name="TextBox 10"/>
          <p:cNvSpPr txBox="1"/>
          <p:nvPr/>
        </p:nvSpPr>
        <p:spPr>
          <a:xfrm>
            <a:off x="837274" y="6077867"/>
            <a:ext cx="7331349" cy="8710077"/>
          </a:xfrm>
          <a:prstGeom prst="rect">
            <a:avLst/>
          </a:prstGeom>
          <a:noFill/>
        </p:spPr>
        <p:txBody>
          <a:bodyPr wrap="square" lIns="91440" tIns="45720" rIns="91440" bIns="45720" rtlCol="0" anchor="t">
            <a:spAutoFit/>
          </a:bodyPr>
          <a:lstStyle/>
          <a:p>
            <a:pPr algn="just"/>
            <a:r>
              <a:rPr lang="en-US" sz="2800" dirty="0">
                <a:solidFill>
                  <a:srgbClr val="000000"/>
                </a:solidFill>
                <a:latin typeface="Open Sans"/>
                <a:ea typeface="Uni Sans Book" charset="0"/>
                <a:cs typeface="Arial"/>
              </a:rPr>
              <a:t>Composites such as carbon fiber reinforced plastics (CFRP) are increasingly replacing metals as structural components of airplanes due to their strength and durability. In the Boeing 787, composites account for approximately 50% of the aircraft’s weight, minimizing fuel consumption [1]. However</a:t>
            </a:r>
            <a:r>
              <a:rPr lang="en-US" sz="2800" dirty="0">
                <a:solidFill>
                  <a:srgbClr val="000000"/>
                </a:solidFill>
                <a:latin typeface="Open Sans"/>
                <a:ea typeface="Open Sans"/>
                <a:cs typeface="Arial"/>
              </a:rPr>
              <a:t>, 6,000+ commercial aircraft are projected to be retired by 2030 [2]. </a:t>
            </a:r>
            <a:endParaRPr lang="en-US" sz="2800" dirty="0">
              <a:latin typeface="Open Sans"/>
              <a:ea typeface="Open Sans"/>
              <a:cs typeface="Calibri"/>
            </a:endParaRPr>
          </a:p>
          <a:p>
            <a:pPr algn="just"/>
            <a:r>
              <a:rPr lang="en-US" sz="2800" dirty="0">
                <a:solidFill>
                  <a:srgbClr val="000000"/>
                </a:solidFill>
                <a:latin typeface="Open Sans"/>
                <a:ea typeface="Open Sans"/>
                <a:cs typeface="Arial"/>
              </a:rPr>
              <a:t>Pyrolysis is a recycling method where CFRPs are heated to &gt;450°C to burn off the epoxy that holds the carbon fibers together. Pyrolysis is used on factory scrap, but it is unknown how coatings might impact this process. Coatings on end-of-life parts include a polyurethane paint/primer and copper (lightning strike protection), and there is a fiberglass layer in the CFRP that needs to be removed. </a:t>
            </a:r>
          </a:p>
        </p:txBody>
      </p:sp>
      <p:grpSp>
        <p:nvGrpSpPr>
          <p:cNvPr id="23" name="Group 22" descr="Section Header and gold boundless bar"/>
          <p:cNvGrpSpPr/>
          <p:nvPr/>
        </p:nvGrpSpPr>
        <p:grpSpPr>
          <a:xfrm>
            <a:off x="8752428" y="5124945"/>
            <a:ext cx="6972300" cy="866882"/>
            <a:chOff x="8956548" y="11696565"/>
            <a:chExt cx="6972300" cy="866882"/>
          </a:xfrm>
        </p:grpSpPr>
        <p:sp>
          <p:nvSpPr>
            <p:cNvPr id="16" name="TextBox 15" descr="Section Header and gold boundless bar"/>
            <p:cNvSpPr txBox="1"/>
            <p:nvPr/>
          </p:nvSpPr>
          <p:spPr>
            <a:xfrm>
              <a:off x="8956548" y="11696565"/>
              <a:ext cx="6972300" cy="707886"/>
            </a:xfrm>
            <a:prstGeom prst="rect">
              <a:avLst/>
            </a:prstGeom>
            <a:noFill/>
          </p:spPr>
          <p:txBody>
            <a:bodyPr wrap="square" lIns="91440" tIns="45720" rIns="91440" bIns="45720" rtlCol="0" anchor="t">
              <a:spAutoFit/>
            </a:bodyPr>
            <a:lstStyle/>
            <a:p>
              <a:r>
                <a:rPr lang="en-US" sz="4000" b="1">
                  <a:latin typeface="Encode Sans Normal Black"/>
                </a:rPr>
                <a:t>METHODS</a:t>
              </a:r>
            </a:p>
          </p:txBody>
        </p:sp>
        <p:pic>
          <p:nvPicPr>
            <p:cNvPr id="18" name="Picture 17" descr="Gold boundless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895" y="12450671"/>
              <a:ext cx="1399032" cy="112776"/>
            </a:xfrm>
            <a:prstGeom prst="rect">
              <a:avLst/>
            </a:prstGeom>
          </p:spPr>
        </p:pic>
      </p:grpSp>
      <p:grpSp>
        <p:nvGrpSpPr>
          <p:cNvPr id="25" name="Group 24" descr="Section Header and gold boundless bar"/>
          <p:cNvGrpSpPr/>
          <p:nvPr/>
        </p:nvGrpSpPr>
        <p:grpSpPr>
          <a:xfrm>
            <a:off x="843026" y="5131944"/>
            <a:ext cx="6972300" cy="840839"/>
            <a:chOff x="8956548" y="11722608"/>
            <a:chExt cx="6972300" cy="840839"/>
          </a:xfrm>
        </p:grpSpPr>
        <p:sp>
          <p:nvSpPr>
            <p:cNvPr id="26" name="TextBox 25" descr="Section Header placeholder"/>
            <p:cNvSpPr txBox="1"/>
            <p:nvPr/>
          </p:nvSpPr>
          <p:spPr>
            <a:xfrm>
              <a:off x="8956548" y="11722608"/>
              <a:ext cx="6972300" cy="707886"/>
            </a:xfrm>
            <a:prstGeom prst="rect">
              <a:avLst/>
            </a:prstGeom>
            <a:noFill/>
          </p:spPr>
          <p:txBody>
            <a:bodyPr wrap="square" lIns="91440" tIns="45720" rIns="91440" bIns="45720" rtlCol="0" anchor="t">
              <a:spAutoFit/>
            </a:bodyPr>
            <a:lstStyle/>
            <a:p>
              <a:r>
                <a:rPr lang="en-US" sz="4000" b="1">
                  <a:latin typeface="Encode Sans Normal Black"/>
                </a:rPr>
                <a:t>BACKGROUND</a:t>
              </a:r>
              <a:endParaRPr lang="en-US" sz="5150">
                <a:ea typeface="Calibri"/>
                <a:cs typeface="Calibri"/>
              </a:endParaRPr>
            </a:p>
          </p:txBody>
        </p:sp>
        <p:pic>
          <p:nvPicPr>
            <p:cNvPr id="27" name="Picture 26" descr="gold boundless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895" y="12450671"/>
              <a:ext cx="1399032" cy="112776"/>
            </a:xfrm>
            <a:prstGeom prst="rect">
              <a:avLst/>
            </a:prstGeom>
          </p:spPr>
        </p:pic>
      </p:grpSp>
      <p:sp>
        <p:nvSpPr>
          <p:cNvPr id="28" name="TextBox 27"/>
          <p:cNvSpPr txBox="1"/>
          <p:nvPr/>
        </p:nvSpPr>
        <p:spPr>
          <a:xfrm>
            <a:off x="24369891" y="19235294"/>
            <a:ext cx="8322421" cy="1477328"/>
          </a:xfrm>
          <a:prstGeom prst="rect">
            <a:avLst/>
          </a:prstGeom>
          <a:noFill/>
        </p:spPr>
        <p:txBody>
          <a:bodyPr wrap="square" lIns="91440" tIns="45720" rIns="91440" bIns="45720" rtlCol="0" anchor="t">
            <a:spAutoFit/>
          </a:bodyPr>
          <a:lstStyle/>
          <a:p>
            <a:r>
              <a:rPr lang="en-US" sz="1800" dirty="0">
                <a:solidFill>
                  <a:srgbClr val="000000"/>
                </a:solidFill>
                <a:latin typeface="Open Sans"/>
                <a:ea typeface="Open Sans"/>
                <a:cs typeface="Open Sans"/>
              </a:rPr>
              <a:t>We would like to thank our faculty mentor Dr. Benjamin </a:t>
            </a:r>
            <a:r>
              <a:rPr lang="en-US" sz="1800" dirty="0" err="1">
                <a:solidFill>
                  <a:srgbClr val="000000"/>
                </a:solidFill>
                <a:latin typeface="Open Sans"/>
                <a:ea typeface="Open Sans"/>
                <a:cs typeface="Open Sans"/>
              </a:rPr>
              <a:t>Rutz</a:t>
            </a:r>
            <a:r>
              <a:rPr lang="en-US" sz="1800" dirty="0">
                <a:solidFill>
                  <a:srgbClr val="000000"/>
                </a:solidFill>
                <a:latin typeface="Open Sans"/>
                <a:ea typeface="Open Sans"/>
                <a:cs typeface="Open Sans"/>
              </a:rPr>
              <a:t> and Boeing technical mentors Karly McCauley, Pete George, and Isabella </a:t>
            </a:r>
            <a:r>
              <a:rPr lang="en-US" sz="1800" dirty="0" err="1">
                <a:solidFill>
                  <a:srgbClr val="000000"/>
                </a:solidFill>
                <a:latin typeface="Open Sans"/>
                <a:ea typeface="Open Sans"/>
                <a:cs typeface="Open Sans"/>
              </a:rPr>
              <a:t>DiGiulio</a:t>
            </a:r>
            <a:r>
              <a:rPr lang="en-US" sz="1800" dirty="0">
                <a:solidFill>
                  <a:srgbClr val="000000"/>
                </a:solidFill>
                <a:latin typeface="Open Sans"/>
                <a:ea typeface="Open Sans"/>
                <a:cs typeface="Open Sans"/>
              </a:rPr>
              <a:t>. We would also like to thank Ben </a:t>
            </a:r>
            <a:r>
              <a:rPr lang="en-US" sz="1800" dirty="0" err="1">
                <a:solidFill>
                  <a:srgbClr val="000000"/>
                </a:solidFill>
                <a:latin typeface="Open Sans"/>
                <a:ea typeface="Open Sans"/>
                <a:cs typeface="Open Sans"/>
              </a:rPr>
              <a:t>Hornburg</a:t>
            </a:r>
            <a:r>
              <a:rPr lang="en-US" sz="1800" dirty="0">
                <a:solidFill>
                  <a:srgbClr val="000000"/>
                </a:solidFill>
                <a:latin typeface="Open Sans"/>
                <a:ea typeface="Open Sans"/>
                <a:cs typeface="Open Sans"/>
              </a:rPr>
              <a:t>, UW Chemical Engineering Facilities Manager, and Scott Braswell, UW Molecular Analysis Facility Staff Scientist. </a:t>
            </a:r>
          </a:p>
          <a:p>
            <a:endParaRPr lang="en-US" sz="1800" dirty="0">
              <a:latin typeface="Open Sans" charset="0"/>
              <a:ea typeface="Open Sans" charset="0"/>
              <a:cs typeface="Open Sans" charset="0"/>
            </a:endParaRPr>
          </a:p>
        </p:txBody>
      </p:sp>
      <p:grpSp>
        <p:nvGrpSpPr>
          <p:cNvPr id="29" name="Group 28" descr="Section Header and gold boundless bar"/>
          <p:cNvGrpSpPr/>
          <p:nvPr/>
        </p:nvGrpSpPr>
        <p:grpSpPr>
          <a:xfrm>
            <a:off x="24334256" y="8584596"/>
            <a:ext cx="6972300" cy="850863"/>
            <a:chOff x="8956548" y="11650061"/>
            <a:chExt cx="6972300" cy="850863"/>
          </a:xfrm>
        </p:grpSpPr>
        <p:sp>
          <p:nvSpPr>
            <p:cNvPr id="30" name="TextBox 29" descr="Section Header "/>
            <p:cNvSpPr txBox="1"/>
            <p:nvPr/>
          </p:nvSpPr>
          <p:spPr>
            <a:xfrm>
              <a:off x="8956548" y="11650061"/>
              <a:ext cx="6972300" cy="707886"/>
            </a:xfrm>
            <a:prstGeom prst="rect">
              <a:avLst/>
            </a:prstGeom>
            <a:noFill/>
          </p:spPr>
          <p:txBody>
            <a:bodyPr wrap="square" lIns="91440" tIns="45720" rIns="91440" bIns="45720" rtlCol="0" anchor="t">
              <a:spAutoFit/>
            </a:bodyPr>
            <a:lstStyle/>
            <a:p>
              <a:r>
                <a:rPr lang="en-US" sz="4000" b="1" dirty="0">
                  <a:latin typeface="Encode Sans Normal Black"/>
                </a:rPr>
                <a:t>CONCLUSION</a:t>
              </a:r>
              <a:endParaRPr lang="en-US" dirty="0"/>
            </a:p>
          </p:txBody>
        </p:sp>
        <p:pic>
          <p:nvPicPr>
            <p:cNvPr id="31" name="Picture 30" descr="gold boundless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895" y="12388148"/>
              <a:ext cx="1399032" cy="112776"/>
            </a:xfrm>
            <a:prstGeom prst="rect">
              <a:avLst/>
            </a:prstGeom>
          </p:spPr>
        </p:pic>
      </p:grpSp>
      <p:pic>
        <p:nvPicPr>
          <p:cNvPr id="47" name="Picture 46" descr="Gold Boundless Bar" title="Gold Boundless B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407576"/>
            <a:ext cx="3877056" cy="950976"/>
          </a:xfrm>
          <a:prstGeom prst="rect">
            <a:avLst/>
          </a:prstGeom>
        </p:spPr>
      </p:pic>
      <p:cxnSp>
        <p:nvCxnSpPr>
          <p:cNvPr id="5" name="Straight Connector 4" descr="Gold rule line divider"/>
          <p:cNvCxnSpPr/>
          <p:nvPr/>
        </p:nvCxnSpPr>
        <p:spPr>
          <a:xfrm>
            <a:off x="8598568" y="5458380"/>
            <a:ext cx="0" cy="15344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descr="Gold rule line divider"/>
          <p:cNvCxnSpPr/>
          <p:nvPr/>
        </p:nvCxnSpPr>
        <p:spPr>
          <a:xfrm>
            <a:off x="23990712" y="5329298"/>
            <a:ext cx="0" cy="15344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White Block W"/>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95071" y="2147368"/>
            <a:ext cx="3974592" cy="2685979"/>
          </a:xfrm>
          <a:prstGeom prst="rect">
            <a:avLst/>
          </a:prstGeom>
        </p:spPr>
      </p:pic>
      <p:sp>
        <p:nvSpPr>
          <p:cNvPr id="6" name="TextBox 5">
            <a:extLst>
              <a:ext uri="{FF2B5EF4-FFF2-40B4-BE49-F238E27FC236}">
                <a16:creationId xmlns:a16="http://schemas.microsoft.com/office/drawing/2014/main" id="{11DC8AF1-78A4-BB75-9546-DD091FFBF845}"/>
              </a:ext>
            </a:extLst>
          </p:cNvPr>
          <p:cNvSpPr txBox="1"/>
          <p:nvPr/>
        </p:nvSpPr>
        <p:spPr>
          <a:xfrm>
            <a:off x="24334816" y="9486538"/>
            <a:ext cx="8053087" cy="8586966"/>
          </a:xfrm>
          <a:prstGeom prst="rect">
            <a:avLst/>
          </a:prstGeom>
          <a:noFill/>
        </p:spPr>
        <p:txBody>
          <a:bodyPr wrap="square" lIns="91440" tIns="45720" rIns="91440" bIns="45720" rtlCol="0" anchor="t">
            <a:spAutoFit/>
          </a:bodyPr>
          <a:lstStyle/>
          <a:p>
            <a:pPr algn="just"/>
            <a:r>
              <a:rPr lang="en-US" sz="2800" dirty="0">
                <a:solidFill>
                  <a:srgbClr val="000000"/>
                </a:solidFill>
                <a:latin typeface="Open Sans"/>
                <a:ea typeface="Open Sans"/>
                <a:cs typeface="Open Sans"/>
              </a:rPr>
              <a:t>Our experiments suggest that </a:t>
            </a:r>
            <a:r>
              <a:rPr lang="en-US" sz="2800" b="1" dirty="0">
                <a:solidFill>
                  <a:srgbClr val="000000"/>
                </a:solidFill>
                <a:latin typeface="Open Sans"/>
                <a:ea typeface="Open Sans"/>
                <a:cs typeface="Open Sans"/>
              </a:rPr>
              <a:t>the presence of paint surface layers on the composites during pyrolysis does not result in noticeable damage to the carbon fibers.</a:t>
            </a:r>
            <a:r>
              <a:rPr lang="en-US" sz="2800" dirty="0">
                <a:solidFill>
                  <a:srgbClr val="000000"/>
                </a:solidFill>
                <a:latin typeface="Open Sans"/>
                <a:ea typeface="Open Sans"/>
                <a:cs typeface="Open Sans"/>
              </a:rPr>
              <a:t> Coating removal methods before pyrolysis cost more and generally results in additional contaminants or damage that would be undesirable in recycling. Paint residue remaining post-pyrolysis can be removed  through colloidal suspension methods.</a:t>
            </a:r>
            <a:endParaRPr lang="en-US" sz="1400" dirty="0">
              <a:solidFill>
                <a:srgbClr val="000000"/>
              </a:solidFill>
              <a:latin typeface="Open Sans"/>
              <a:ea typeface="Open Sans"/>
              <a:cs typeface="Open Sans"/>
            </a:endParaRPr>
          </a:p>
          <a:p>
            <a:pPr algn="just"/>
            <a:endParaRPr lang="en-US" sz="1600" dirty="0">
              <a:solidFill>
                <a:srgbClr val="000000"/>
              </a:solidFill>
              <a:latin typeface="Open Sans"/>
              <a:ea typeface="Open Sans"/>
              <a:cs typeface="Open Sans"/>
            </a:endParaRPr>
          </a:p>
          <a:p>
            <a:pPr algn="just"/>
            <a:r>
              <a:rPr lang="en-US" sz="3200" b="1" dirty="0">
                <a:solidFill>
                  <a:srgbClr val="000000"/>
                </a:solidFill>
                <a:latin typeface="Open Sans"/>
                <a:ea typeface="Open Sans"/>
                <a:cs typeface="Open Sans"/>
              </a:rPr>
              <a:t>Future Recommended Work Includes:</a:t>
            </a:r>
            <a:endParaRPr lang="en-US" sz="2800" dirty="0">
              <a:solidFill>
                <a:srgbClr val="000000"/>
              </a:solidFill>
              <a:latin typeface="Open Sans"/>
              <a:ea typeface="Open Sans"/>
              <a:cs typeface="Open Sans"/>
            </a:endParaRPr>
          </a:p>
          <a:p>
            <a:pPr marL="457200" indent="-457200" algn="just">
              <a:buFont typeface="Arial"/>
              <a:buChar char="•"/>
            </a:pPr>
            <a:r>
              <a:rPr lang="en-US" sz="2800" dirty="0">
                <a:solidFill>
                  <a:srgbClr val="000000"/>
                </a:solidFill>
                <a:latin typeface="Open Sans"/>
                <a:ea typeface="Open Sans"/>
                <a:cs typeface="Open Sans"/>
              </a:rPr>
              <a:t>Testing </a:t>
            </a:r>
            <a:r>
              <a:rPr lang="en-US" sz="2800" b="1" dirty="0">
                <a:solidFill>
                  <a:srgbClr val="000000"/>
                </a:solidFill>
                <a:latin typeface="Open Sans"/>
                <a:ea typeface="Open Sans"/>
                <a:cs typeface="Open Sans"/>
              </a:rPr>
              <a:t>pyrolysis and paint residue removal at larger scales </a:t>
            </a:r>
          </a:p>
          <a:p>
            <a:pPr marL="457200" indent="-457200" algn="just">
              <a:buFont typeface="Arial"/>
              <a:buChar char="•"/>
            </a:pPr>
            <a:r>
              <a:rPr lang="en-US" sz="2800" dirty="0">
                <a:solidFill>
                  <a:srgbClr val="000000"/>
                </a:solidFill>
                <a:latin typeface="Open Sans"/>
                <a:ea typeface="Open Sans"/>
                <a:cs typeface="Open Sans"/>
              </a:rPr>
              <a:t>Performing </a:t>
            </a:r>
            <a:r>
              <a:rPr lang="en-US" sz="2800" b="1" dirty="0">
                <a:solidFill>
                  <a:srgbClr val="000000"/>
                </a:solidFill>
                <a:latin typeface="Open Sans"/>
                <a:ea typeface="Open Sans"/>
                <a:cs typeface="Open Sans"/>
              </a:rPr>
              <a:t>tensile strength testing</a:t>
            </a:r>
            <a:r>
              <a:rPr lang="en-US" sz="2800" dirty="0">
                <a:solidFill>
                  <a:srgbClr val="000000"/>
                </a:solidFill>
                <a:latin typeface="Open Sans"/>
                <a:ea typeface="Open Sans"/>
                <a:cs typeface="Open Sans"/>
              </a:rPr>
              <a:t> on fibers to quantitatively validate conclusions</a:t>
            </a:r>
          </a:p>
          <a:p>
            <a:pPr marL="457200" indent="-457200" algn="just">
              <a:buFont typeface="Arial"/>
              <a:buChar char="•"/>
            </a:pPr>
            <a:r>
              <a:rPr lang="en-US" sz="2800" dirty="0">
                <a:solidFill>
                  <a:srgbClr val="000000"/>
                </a:solidFill>
                <a:latin typeface="Open Sans"/>
                <a:ea typeface="Open Sans"/>
                <a:cs typeface="Open Sans"/>
              </a:rPr>
              <a:t>Testing surface effects on </a:t>
            </a:r>
            <a:r>
              <a:rPr lang="en-US" sz="2800" b="1" dirty="0">
                <a:solidFill>
                  <a:srgbClr val="000000"/>
                </a:solidFill>
                <a:latin typeface="Open Sans"/>
                <a:ea typeface="Open Sans"/>
                <a:cs typeface="Open Sans"/>
              </a:rPr>
              <a:t>solvolysis</a:t>
            </a:r>
          </a:p>
          <a:p>
            <a:pPr marL="457200" indent="-457200" algn="just">
              <a:buFont typeface="Arial"/>
              <a:buChar char="•"/>
            </a:pPr>
            <a:r>
              <a:rPr lang="en-US" sz="2800" dirty="0">
                <a:solidFill>
                  <a:srgbClr val="000000"/>
                </a:solidFill>
                <a:latin typeface="Open Sans"/>
                <a:ea typeface="Open Sans"/>
                <a:cs typeface="Open Sans"/>
              </a:rPr>
              <a:t>Investigating </a:t>
            </a:r>
            <a:r>
              <a:rPr lang="en-US" sz="2800" b="1" dirty="0">
                <a:solidFill>
                  <a:srgbClr val="000000"/>
                </a:solidFill>
                <a:latin typeface="Open Sans"/>
                <a:ea typeface="Open Sans"/>
                <a:cs typeface="Open Sans"/>
              </a:rPr>
              <a:t>carbon fiber realignment</a:t>
            </a:r>
            <a:r>
              <a:rPr lang="en-US" sz="2800" dirty="0">
                <a:solidFill>
                  <a:srgbClr val="000000"/>
                </a:solidFill>
                <a:latin typeface="Open Sans"/>
                <a:ea typeface="Open Sans"/>
                <a:cs typeface="Open Sans"/>
              </a:rPr>
              <a:t> strategies for composite reconstruction</a:t>
            </a:r>
          </a:p>
        </p:txBody>
      </p:sp>
      <p:sp>
        <p:nvSpPr>
          <p:cNvPr id="32" name="Rectangle 31">
            <a:extLst>
              <a:ext uri="{FF2B5EF4-FFF2-40B4-BE49-F238E27FC236}">
                <a16:creationId xmlns:a16="http://schemas.microsoft.com/office/drawing/2014/main" id="{ECAC0735-E901-9185-41CB-79850A2BF677}"/>
              </a:ext>
            </a:extLst>
          </p:cNvPr>
          <p:cNvSpPr/>
          <p:nvPr/>
        </p:nvSpPr>
        <p:spPr>
          <a:xfrm>
            <a:off x="588561" y="14893028"/>
            <a:ext cx="7578518" cy="66500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32319B0-C2F5-6A34-ED5A-130A777DDD76}"/>
              </a:ext>
            </a:extLst>
          </p:cNvPr>
          <p:cNvSpPr txBox="1"/>
          <p:nvPr/>
        </p:nvSpPr>
        <p:spPr>
          <a:xfrm>
            <a:off x="22616160" y="5638800"/>
            <a:ext cx="184731" cy="890115"/>
          </a:xfrm>
          <a:prstGeom prst="rect">
            <a:avLst/>
          </a:prstGeom>
          <a:noFill/>
        </p:spPr>
        <p:txBody>
          <a:bodyPr wrap="none" rtlCol="0">
            <a:spAutoFit/>
          </a:bodyPr>
          <a:lstStyle/>
          <a:p>
            <a:endParaRPr lang="en-US"/>
          </a:p>
        </p:txBody>
      </p:sp>
      <p:sp>
        <p:nvSpPr>
          <p:cNvPr id="38" name="TextBox 37" descr="Section Header placeholder">
            <a:extLst>
              <a:ext uri="{FF2B5EF4-FFF2-40B4-BE49-F238E27FC236}">
                <a16:creationId xmlns:a16="http://schemas.microsoft.com/office/drawing/2014/main" id="{61E084A9-9C03-A3F5-DA69-69DA9C96D94C}"/>
              </a:ext>
            </a:extLst>
          </p:cNvPr>
          <p:cNvSpPr txBox="1"/>
          <p:nvPr/>
        </p:nvSpPr>
        <p:spPr>
          <a:xfrm>
            <a:off x="853148" y="15134936"/>
            <a:ext cx="6972300" cy="707886"/>
          </a:xfrm>
          <a:prstGeom prst="rect">
            <a:avLst/>
          </a:prstGeom>
          <a:noFill/>
        </p:spPr>
        <p:txBody>
          <a:bodyPr wrap="square" lIns="91440" tIns="45720" rIns="91440" bIns="45720" rtlCol="0" anchor="t">
            <a:spAutoFit/>
          </a:bodyPr>
          <a:lstStyle/>
          <a:p>
            <a:r>
              <a:rPr lang="en-US" sz="4000" b="1">
                <a:solidFill>
                  <a:srgbClr val="E8D3A2"/>
                </a:solidFill>
                <a:latin typeface="Encode Sans Normal Black"/>
              </a:rPr>
              <a:t>Proposed Solution</a:t>
            </a:r>
            <a:endParaRPr lang="en-US"/>
          </a:p>
        </p:txBody>
      </p:sp>
      <p:sp>
        <p:nvSpPr>
          <p:cNvPr id="33" name="TextBox 32">
            <a:extLst>
              <a:ext uri="{FF2B5EF4-FFF2-40B4-BE49-F238E27FC236}">
                <a16:creationId xmlns:a16="http://schemas.microsoft.com/office/drawing/2014/main" id="{1DEB14A8-A7F0-38B8-5F97-4242C329C456}"/>
              </a:ext>
            </a:extLst>
          </p:cNvPr>
          <p:cNvSpPr txBox="1"/>
          <p:nvPr/>
        </p:nvSpPr>
        <p:spPr>
          <a:xfrm>
            <a:off x="901312" y="15809744"/>
            <a:ext cx="7043589" cy="2285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FFFFFF"/>
                </a:solidFill>
                <a:latin typeface="Open Sans"/>
                <a:ea typeface="Open Sans"/>
                <a:cs typeface="Open Sans"/>
              </a:rPr>
              <a:t>Run samples with differing levels of coating removal through pyrolysis to understand how coatings might affect the breakdown of the epoxy resin and carbon fibers.</a:t>
            </a:r>
          </a:p>
        </p:txBody>
      </p:sp>
      <p:sp>
        <p:nvSpPr>
          <p:cNvPr id="34" name="TextBox 33" descr="Section Header placeholder">
            <a:extLst>
              <a:ext uri="{FF2B5EF4-FFF2-40B4-BE49-F238E27FC236}">
                <a16:creationId xmlns:a16="http://schemas.microsoft.com/office/drawing/2014/main" id="{620A2053-A033-4459-940F-4AF851583482}"/>
              </a:ext>
            </a:extLst>
          </p:cNvPr>
          <p:cNvSpPr txBox="1"/>
          <p:nvPr/>
        </p:nvSpPr>
        <p:spPr>
          <a:xfrm>
            <a:off x="899244" y="18137984"/>
            <a:ext cx="6972300" cy="707886"/>
          </a:xfrm>
          <a:prstGeom prst="rect">
            <a:avLst/>
          </a:prstGeom>
          <a:noFill/>
        </p:spPr>
        <p:txBody>
          <a:bodyPr wrap="square" lIns="91440" tIns="45720" rIns="91440" bIns="45720" rtlCol="0" anchor="t">
            <a:spAutoFit/>
          </a:bodyPr>
          <a:lstStyle/>
          <a:p>
            <a:r>
              <a:rPr lang="en-US" sz="4000" b="1">
                <a:solidFill>
                  <a:srgbClr val="E8D3A2"/>
                </a:solidFill>
                <a:latin typeface="Encode Sans Normal Black"/>
              </a:rPr>
              <a:t>Objectives</a:t>
            </a:r>
            <a:endParaRPr lang="en-US"/>
          </a:p>
        </p:txBody>
      </p:sp>
      <p:sp>
        <p:nvSpPr>
          <p:cNvPr id="35" name="TextBox 34">
            <a:extLst>
              <a:ext uri="{FF2B5EF4-FFF2-40B4-BE49-F238E27FC236}">
                <a16:creationId xmlns:a16="http://schemas.microsoft.com/office/drawing/2014/main" id="{750688FB-C2AF-5D1B-7763-AC9944A064AD}"/>
              </a:ext>
            </a:extLst>
          </p:cNvPr>
          <p:cNvSpPr txBox="1"/>
          <p:nvPr/>
        </p:nvSpPr>
        <p:spPr>
          <a:xfrm>
            <a:off x="896406" y="18851904"/>
            <a:ext cx="700470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solidFill>
                  <a:srgbClr val="FFFFFF"/>
                </a:solidFill>
                <a:latin typeface="Open Sans"/>
                <a:ea typeface="Open Sans"/>
                <a:cs typeface="Open Sans"/>
              </a:rPr>
              <a:t>Determine if presence of coatings influences pyrolysis outcomes of end-of-life parts</a:t>
            </a:r>
            <a:endParaRPr lang="en-US">
              <a:ea typeface="Calibri" panose="020F0502020204030204"/>
              <a:cs typeface="Calibri" panose="020F0502020204030204"/>
            </a:endParaRPr>
          </a:p>
          <a:p>
            <a:pPr marL="457200" indent="-457200">
              <a:buFont typeface="Arial"/>
              <a:buChar char="•"/>
            </a:pPr>
            <a:r>
              <a:rPr lang="en-US" sz="2800">
                <a:solidFill>
                  <a:srgbClr val="FFFFFF"/>
                </a:solidFill>
                <a:latin typeface="Open Sans"/>
                <a:ea typeface="Open Sans"/>
                <a:cs typeface="Open Sans"/>
              </a:rPr>
              <a:t>Investigate methods for removing post-pyrolysis coating residue </a:t>
            </a:r>
            <a:endParaRPr lang="en-US">
              <a:ea typeface="Calibri" panose="020F0502020204030204"/>
              <a:cs typeface="Calibri" panose="020F0502020204030204"/>
            </a:endParaRPr>
          </a:p>
          <a:p>
            <a:pPr marL="457200" indent="-457200">
              <a:buFont typeface="Arial"/>
              <a:buChar char="•"/>
            </a:pPr>
            <a:endParaRPr lang="en-US" sz="2800">
              <a:solidFill>
                <a:srgbClr val="FFFFFF"/>
              </a:solidFill>
              <a:latin typeface="Open Sans"/>
              <a:ea typeface="Open Sans"/>
              <a:cs typeface="Open Sans"/>
            </a:endParaRPr>
          </a:p>
        </p:txBody>
      </p:sp>
      <p:sp>
        <p:nvSpPr>
          <p:cNvPr id="9" name="TextBox 8">
            <a:extLst>
              <a:ext uri="{FF2B5EF4-FFF2-40B4-BE49-F238E27FC236}">
                <a16:creationId xmlns:a16="http://schemas.microsoft.com/office/drawing/2014/main" id="{9E5857CB-38C5-9509-7052-D4ADC8FFF297}"/>
              </a:ext>
            </a:extLst>
          </p:cNvPr>
          <p:cNvSpPr txBox="1"/>
          <p:nvPr/>
        </p:nvSpPr>
        <p:spPr>
          <a:xfrm>
            <a:off x="8780425" y="14694728"/>
            <a:ext cx="561919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8925" indent="-288925" algn="just"/>
            <a:r>
              <a:rPr lang="en-US" sz="2800" b="1" dirty="0">
                <a:solidFill>
                  <a:schemeClr val="bg1"/>
                </a:solidFill>
                <a:latin typeface="Open Sans"/>
                <a:ea typeface="Open Sans"/>
                <a:cs typeface="Open Sans"/>
              </a:rPr>
              <a:t>&gt;</a:t>
            </a:r>
            <a:r>
              <a:rPr lang="en-US" sz="100" b="1" dirty="0">
                <a:solidFill>
                  <a:schemeClr val="bg1"/>
                </a:solidFill>
                <a:latin typeface="Open Sans"/>
                <a:ea typeface="Open Sans"/>
                <a:cs typeface="Open Sans"/>
              </a:rPr>
              <a:t> </a:t>
            </a:r>
            <a:r>
              <a:rPr lang="en-US" sz="2800" dirty="0">
                <a:solidFill>
                  <a:srgbClr val="000000"/>
                </a:solidFill>
                <a:latin typeface="Open Sans"/>
                <a:ea typeface="Open Sans"/>
                <a:cs typeface="Open Sans"/>
              </a:rPr>
              <a:t>SEM images showed approximately equal amounts of spotting/degradation in carbon fibers across all treatments.</a:t>
            </a:r>
            <a:endParaRPr lang="en-US" dirty="0">
              <a:solidFill>
                <a:srgbClr val="33006F"/>
              </a:solidFill>
              <a:latin typeface="Calibri" panose="020F0502020204030204"/>
              <a:ea typeface="Calibri" panose="020F0502020204030204"/>
              <a:cs typeface="Calibri" panose="020F0502020204030204"/>
            </a:endParaRPr>
          </a:p>
          <a:p>
            <a:pPr marL="288925" indent="-288925" algn="just"/>
            <a:r>
              <a:rPr lang="en-US" sz="2800" b="1" dirty="0">
                <a:solidFill>
                  <a:schemeClr val="bg1"/>
                </a:solidFill>
                <a:latin typeface="Open Sans"/>
                <a:ea typeface="Open Sans"/>
                <a:cs typeface="Open Sans"/>
              </a:rPr>
              <a:t>&gt; </a:t>
            </a:r>
            <a:r>
              <a:rPr lang="en-US" sz="2800" dirty="0">
                <a:solidFill>
                  <a:srgbClr val="000000"/>
                </a:solidFill>
                <a:latin typeface="Open Sans"/>
                <a:ea typeface="Open Sans"/>
                <a:cs typeface="Open Sans"/>
              </a:rPr>
              <a:t>From SEM/EDS results, removal of coatings via media blasting introduced trace foreign elements and damages the fiberglass layer (Fig. 5).</a:t>
            </a:r>
          </a:p>
        </p:txBody>
      </p:sp>
      <p:pic>
        <p:nvPicPr>
          <p:cNvPr id="12" name="Picture 11" descr="A close-up of a microscope&#10;&#10;Description automatically generated">
            <a:extLst>
              <a:ext uri="{FF2B5EF4-FFF2-40B4-BE49-F238E27FC236}">
                <a16:creationId xmlns:a16="http://schemas.microsoft.com/office/drawing/2014/main" id="{F7791FE4-F0E3-812C-E654-FAB17F481089}"/>
              </a:ext>
            </a:extLst>
          </p:cNvPr>
          <p:cNvPicPr>
            <a:picLocks noChangeAspect="1"/>
          </p:cNvPicPr>
          <p:nvPr/>
        </p:nvPicPr>
        <p:blipFill>
          <a:blip r:embed="rId6"/>
          <a:stretch>
            <a:fillRect/>
          </a:stretch>
        </p:blipFill>
        <p:spPr>
          <a:xfrm>
            <a:off x="15128707" y="14595124"/>
            <a:ext cx="4326466" cy="3006612"/>
          </a:xfrm>
          <a:prstGeom prst="rect">
            <a:avLst/>
          </a:prstGeom>
        </p:spPr>
      </p:pic>
      <p:pic>
        <p:nvPicPr>
          <p:cNvPr id="14" name="Picture 13" descr="A close-up of a white object&#10;&#10;Description automatically generated">
            <a:extLst>
              <a:ext uri="{FF2B5EF4-FFF2-40B4-BE49-F238E27FC236}">
                <a16:creationId xmlns:a16="http://schemas.microsoft.com/office/drawing/2014/main" id="{FFA1957F-68E7-D8E4-528C-76A122CD2B3D}"/>
              </a:ext>
            </a:extLst>
          </p:cNvPr>
          <p:cNvPicPr>
            <a:picLocks noChangeAspect="1"/>
          </p:cNvPicPr>
          <p:nvPr/>
        </p:nvPicPr>
        <p:blipFill>
          <a:blip r:embed="rId7"/>
          <a:stretch>
            <a:fillRect/>
          </a:stretch>
        </p:blipFill>
        <p:spPr>
          <a:xfrm>
            <a:off x="19526243" y="14600633"/>
            <a:ext cx="4315676" cy="2984179"/>
          </a:xfrm>
          <a:prstGeom prst="rect">
            <a:avLst/>
          </a:prstGeom>
        </p:spPr>
      </p:pic>
      <p:pic>
        <p:nvPicPr>
          <p:cNvPr id="21" name="Picture 20" descr="A close up of red sticks&#10;&#10;Description automatically generated">
            <a:extLst>
              <a:ext uri="{FF2B5EF4-FFF2-40B4-BE49-F238E27FC236}">
                <a16:creationId xmlns:a16="http://schemas.microsoft.com/office/drawing/2014/main" id="{78D94AD9-956C-7847-EAB1-E09AD0B88AC6}"/>
              </a:ext>
            </a:extLst>
          </p:cNvPr>
          <p:cNvPicPr>
            <a:picLocks noChangeAspect="1"/>
          </p:cNvPicPr>
          <p:nvPr/>
        </p:nvPicPr>
        <p:blipFill>
          <a:blip r:embed="rId8"/>
          <a:stretch>
            <a:fillRect/>
          </a:stretch>
        </p:blipFill>
        <p:spPr>
          <a:xfrm>
            <a:off x="15132793" y="17655817"/>
            <a:ext cx="4311795" cy="2984179"/>
          </a:xfrm>
          <a:prstGeom prst="rect">
            <a:avLst/>
          </a:prstGeom>
        </p:spPr>
      </p:pic>
      <p:pic>
        <p:nvPicPr>
          <p:cNvPr id="22" name="Picture 21" descr="A close up of green sticks&#10;&#10;Description automatically generated">
            <a:extLst>
              <a:ext uri="{FF2B5EF4-FFF2-40B4-BE49-F238E27FC236}">
                <a16:creationId xmlns:a16="http://schemas.microsoft.com/office/drawing/2014/main" id="{227FDC90-00EC-9EAB-3F9B-4542C92B41FD}"/>
              </a:ext>
            </a:extLst>
          </p:cNvPr>
          <p:cNvPicPr>
            <a:picLocks noChangeAspect="1"/>
          </p:cNvPicPr>
          <p:nvPr/>
        </p:nvPicPr>
        <p:blipFill>
          <a:blip r:embed="rId9"/>
          <a:stretch>
            <a:fillRect/>
          </a:stretch>
        </p:blipFill>
        <p:spPr>
          <a:xfrm>
            <a:off x="19515224" y="17659289"/>
            <a:ext cx="4326466" cy="3003736"/>
          </a:xfrm>
          <a:prstGeom prst="rect">
            <a:avLst/>
          </a:prstGeom>
        </p:spPr>
      </p:pic>
      <p:pic>
        <p:nvPicPr>
          <p:cNvPr id="40" name="Picture 39" descr="A piece of paper on a metal surface&#10;&#10;Description automatically generated">
            <a:extLst>
              <a:ext uri="{FF2B5EF4-FFF2-40B4-BE49-F238E27FC236}">
                <a16:creationId xmlns:a16="http://schemas.microsoft.com/office/drawing/2014/main" id="{B87B3F71-B76A-BD2D-8F4F-6F1642EA1BB3}"/>
              </a:ext>
            </a:extLst>
          </p:cNvPr>
          <p:cNvPicPr>
            <a:picLocks noChangeAspect="1"/>
          </p:cNvPicPr>
          <p:nvPr/>
        </p:nvPicPr>
        <p:blipFill rotWithShape="1">
          <a:blip r:embed="rId10"/>
          <a:srcRect t="3717" r="7980"/>
          <a:stretch/>
        </p:blipFill>
        <p:spPr>
          <a:xfrm>
            <a:off x="24468314" y="5263299"/>
            <a:ext cx="2452241" cy="2333708"/>
          </a:xfrm>
          <a:prstGeom prst="rect">
            <a:avLst/>
          </a:prstGeom>
        </p:spPr>
      </p:pic>
      <p:pic>
        <p:nvPicPr>
          <p:cNvPr id="41" name="Picture 40" descr="A piece of hair on a blue surface&#10;&#10;Description automatically generated">
            <a:extLst>
              <a:ext uri="{FF2B5EF4-FFF2-40B4-BE49-F238E27FC236}">
                <a16:creationId xmlns:a16="http://schemas.microsoft.com/office/drawing/2014/main" id="{BA8F541C-21F7-4C10-AE0F-209B539C5720}"/>
              </a:ext>
            </a:extLst>
          </p:cNvPr>
          <p:cNvPicPr>
            <a:picLocks noChangeAspect="1"/>
          </p:cNvPicPr>
          <p:nvPr/>
        </p:nvPicPr>
        <p:blipFill>
          <a:blip r:embed="rId11"/>
          <a:stretch>
            <a:fillRect/>
          </a:stretch>
        </p:blipFill>
        <p:spPr>
          <a:xfrm>
            <a:off x="26975378" y="5243208"/>
            <a:ext cx="2644203" cy="2352429"/>
          </a:xfrm>
          <a:prstGeom prst="rect">
            <a:avLst/>
          </a:prstGeom>
        </p:spPr>
      </p:pic>
      <p:sp>
        <p:nvSpPr>
          <p:cNvPr id="46" name="TextBox 45">
            <a:extLst>
              <a:ext uri="{FF2B5EF4-FFF2-40B4-BE49-F238E27FC236}">
                <a16:creationId xmlns:a16="http://schemas.microsoft.com/office/drawing/2014/main" id="{98AEEBFF-7543-B744-697F-33F9E055A2C7}"/>
              </a:ext>
            </a:extLst>
          </p:cNvPr>
          <p:cNvSpPr txBox="1"/>
          <p:nvPr/>
        </p:nvSpPr>
        <p:spPr>
          <a:xfrm>
            <a:off x="15032960" y="20730139"/>
            <a:ext cx="8702238" cy="923330"/>
          </a:xfrm>
          <a:prstGeom prst="rect">
            <a:avLst/>
          </a:prstGeom>
          <a:noFill/>
        </p:spPr>
        <p:txBody>
          <a:bodyPr wrap="square" lIns="91440" tIns="45720" rIns="91440" bIns="45720" anchor="t">
            <a:spAutoFit/>
          </a:bodyPr>
          <a:lstStyle/>
          <a:p>
            <a:r>
              <a:rPr lang="en-US" sz="1800" b="1">
                <a:solidFill>
                  <a:srgbClr val="000000"/>
                </a:solidFill>
                <a:latin typeface="Open Sans"/>
                <a:ea typeface="Open Sans"/>
                <a:cs typeface="Open Sans"/>
              </a:rPr>
              <a:t>Figure 5</a:t>
            </a:r>
            <a:r>
              <a:rPr lang="en-US" sz="1800">
                <a:solidFill>
                  <a:srgbClr val="000000"/>
                </a:solidFill>
                <a:latin typeface="Open Sans"/>
                <a:ea typeface="Open Sans"/>
                <a:cs typeface="Open Sans"/>
              </a:rPr>
              <a:t>. a</a:t>
            </a:r>
            <a:r>
              <a:rPr lang="en-US" sz="1800">
                <a:solidFill>
                  <a:srgbClr val="000000"/>
                </a:solidFill>
                <a:ea typeface="+mn-lt"/>
                <a:cs typeface="+mn-lt"/>
              </a:rPr>
              <a:t>) SEM of 0% (left) and 42% (right) removal of coatings via media blasting. b) EDS of carbon fibers of 0% (left) and fiberglass weave of 42% (right) via removal media blasting. </a:t>
            </a:r>
            <a:endParaRPr lang="en-US" sz="1800">
              <a:ea typeface="Calibri"/>
              <a:cs typeface="Calibri"/>
            </a:endParaRPr>
          </a:p>
        </p:txBody>
      </p:sp>
      <p:sp>
        <p:nvSpPr>
          <p:cNvPr id="48" name="TextBox 47">
            <a:extLst>
              <a:ext uri="{FF2B5EF4-FFF2-40B4-BE49-F238E27FC236}">
                <a16:creationId xmlns:a16="http://schemas.microsoft.com/office/drawing/2014/main" id="{D5770974-2572-2178-4B46-C240582B332E}"/>
              </a:ext>
            </a:extLst>
          </p:cNvPr>
          <p:cNvSpPr txBox="1"/>
          <p:nvPr/>
        </p:nvSpPr>
        <p:spPr>
          <a:xfrm>
            <a:off x="24182423" y="7713547"/>
            <a:ext cx="8611872" cy="646331"/>
          </a:xfrm>
          <a:prstGeom prst="rect">
            <a:avLst/>
          </a:prstGeom>
          <a:noFill/>
        </p:spPr>
        <p:txBody>
          <a:bodyPr wrap="square" lIns="91440" tIns="45720" rIns="91440" bIns="45720" anchor="t">
            <a:spAutoFit/>
          </a:bodyPr>
          <a:lstStyle/>
          <a:p>
            <a:r>
              <a:rPr lang="en-US" sz="1800" b="1" dirty="0">
                <a:solidFill>
                  <a:srgbClr val="000000"/>
                </a:solidFill>
                <a:latin typeface="Open Sans"/>
                <a:ea typeface="Open Sans"/>
                <a:cs typeface="Open Sans"/>
              </a:rPr>
              <a:t>Figure 4</a:t>
            </a:r>
            <a:r>
              <a:rPr lang="en-US" sz="1800" dirty="0">
                <a:solidFill>
                  <a:srgbClr val="000000"/>
                </a:solidFill>
                <a:latin typeface="Open Sans"/>
                <a:ea typeface="Open Sans"/>
                <a:cs typeface="Open Sans"/>
              </a:rPr>
              <a:t>. </a:t>
            </a:r>
            <a:r>
              <a:rPr lang="en-US" sz="1800" dirty="0">
                <a:solidFill>
                  <a:srgbClr val="000000"/>
                </a:solidFill>
                <a:ea typeface="+mn-lt"/>
                <a:cs typeface="+mn-lt"/>
              </a:rPr>
              <a:t>a) Images of the pyrolyzed coupons of 0% and 100% (left to right) removal via media blasting. b) Colloidal suspension to remove paint residue on post-pyrolysis sample. </a:t>
            </a:r>
            <a:endParaRPr lang="en-US" sz="1800" dirty="0">
              <a:ea typeface="+mn-lt"/>
              <a:cs typeface="+mn-lt"/>
            </a:endParaRPr>
          </a:p>
        </p:txBody>
      </p:sp>
      <p:pic>
        <p:nvPicPr>
          <p:cNvPr id="49" name="Picture 48" descr="A white cup with black feathers&#10;&#10;Description automatically generated">
            <a:extLst>
              <a:ext uri="{FF2B5EF4-FFF2-40B4-BE49-F238E27FC236}">
                <a16:creationId xmlns:a16="http://schemas.microsoft.com/office/drawing/2014/main" id="{2FFF7808-B36D-AD2C-2092-A89378BD0709}"/>
              </a:ext>
            </a:extLst>
          </p:cNvPr>
          <p:cNvPicPr>
            <a:picLocks noChangeAspect="1"/>
          </p:cNvPicPr>
          <p:nvPr/>
        </p:nvPicPr>
        <p:blipFill rotWithShape="1">
          <a:blip r:embed="rId12"/>
          <a:srcRect l="7218" t="436" r="10910" b="1582"/>
          <a:stretch/>
        </p:blipFill>
        <p:spPr>
          <a:xfrm>
            <a:off x="30073600" y="5302591"/>
            <a:ext cx="2538846" cy="2253667"/>
          </a:xfrm>
          <a:prstGeom prst="rect">
            <a:avLst/>
          </a:prstGeom>
        </p:spPr>
      </p:pic>
      <p:sp>
        <p:nvSpPr>
          <p:cNvPr id="52" name="TextBox 51">
            <a:extLst>
              <a:ext uri="{FF2B5EF4-FFF2-40B4-BE49-F238E27FC236}">
                <a16:creationId xmlns:a16="http://schemas.microsoft.com/office/drawing/2014/main" id="{555AAF5E-A284-1AE3-E18F-8741F709B3E6}"/>
              </a:ext>
            </a:extLst>
          </p:cNvPr>
          <p:cNvSpPr txBox="1"/>
          <p:nvPr/>
        </p:nvSpPr>
        <p:spPr>
          <a:xfrm>
            <a:off x="14557524" y="14539812"/>
            <a:ext cx="26864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Open Sans"/>
              </a:rPr>
              <a:t>a)</a:t>
            </a:r>
            <a:endParaRPr lang="en-US" sz="5150" b="1">
              <a:ea typeface="Calibri"/>
              <a:cs typeface="Calibri"/>
            </a:endParaRPr>
          </a:p>
        </p:txBody>
      </p:sp>
      <p:sp>
        <p:nvSpPr>
          <p:cNvPr id="53" name="TextBox 52">
            <a:extLst>
              <a:ext uri="{FF2B5EF4-FFF2-40B4-BE49-F238E27FC236}">
                <a16:creationId xmlns:a16="http://schemas.microsoft.com/office/drawing/2014/main" id="{EFA26C95-6A1F-18B2-ACC4-4725A6AE3DA5}"/>
              </a:ext>
            </a:extLst>
          </p:cNvPr>
          <p:cNvSpPr txBox="1"/>
          <p:nvPr/>
        </p:nvSpPr>
        <p:spPr>
          <a:xfrm>
            <a:off x="14548642" y="17685152"/>
            <a:ext cx="26864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Open Sans"/>
              </a:rPr>
              <a:t>b)</a:t>
            </a:r>
            <a:endParaRPr lang="en-US" b="1"/>
          </a:p>
        </p:txBody>
      </p:sp>
      <p:sp>
        <p:nvSpPr>
          <p:cNvPr id="55" name="TextBox 54">
            <a:extLst>
              <a:ext uri="{FF2B5EF4-FFF2-40B4-BE49-F238E27FC236}">
                <a16:creationId xmlns:a16="http://schemas.microsoft.com/office/drawing/2014/main" id="{A6291479-26C6-62C4-E7D7-9EC96B04DD3B}"/>
              </a:ext>
            </a:extLst>
          </p:cNvPr>
          <p:cNvSpPr txBox="1"/>
          <p:nvPr/>
        </p:nvSpPr>
        <p:spPr>
          <a:xfrm>
            <a:off x="23961076" y="521465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Open Sans"/>
              </a:rPr>
              <a:t>a)</a:t>
            </a:r>
            <a:endParaRPr lang="en-US" sz="5150" b="1" dirty="0">
              <a:ea typeface="Calibri"/>
              <a:cs typeface="Calibri"/>
            </a:endParaRPr>
          </a:p>
        </p:txBody>
      </p:sp>
      <p:sp>
        <p:nvSpPr>
          <p:cNvPr id="57" name="TextBox 56">
            <a:extLst>
              <a:ext uri="{FF2B5EF4-FFF2-40B4-BE49-F238E27FC236}">
                <a16:creationId xmlns:a16="http://schemas.microsoft.com/office/drawing/2014/main" id="{7043EEB7-7A04-CDDC-AD90-CFCD888B8063}"/>
              </a:ext>
            </a:extLst>
          </p:cNvPr>
          <p:cNvSpPr txBox="1"/>
          <p:nvPr/>
        </p:nvSpPr>
        <p:spPr>
          <a:xfrm>
            <a:off x="29594181" y="519677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Open Sans"/>
              </a:rPr>
              <a:t>b)</a:t>
            </a:r>
            <a:endParaRPr lang="en-US" sz="5150" b="1" dirty="0">
              <a:ea typeface="Calibri"/>
              <a:cs typeface="Calibri"/>
            </a:endParaRPr>
          </a:p>
        </p:txBody>
      </p:sp>
      <p:sp>
        <p:nvSpPr>
          <p:cNvPr id="15" name="TextBox 14">
            <a:extLst>
              <a:ext uri="{FF2B5EF4-FFF2-40B4-BE49-F238E27FC236}">
                <a16:creationId xmlns:a16="http://schemas.microsoft.com/office/drawing/2014/main" id="{19D6391F-22AE-17EC-98AB-FA13D552DE8A}"/>
              </a:ext>
            </a:extLst>
          </p:cNvPr>
          <p:cNvSpPr txBox="1"/>
          <p:nvPr/>
        </p:nvSpPr>
        <p:spPr>
          <a:xfrm>
            <a:off x="8917872" y="9624336"/>
            <a:ext cx="9298005" cy="3662541"/>
          </a:xfrm>
          <a:prstGeom prst="rect">
            <a:avLst/>
          </a:prstGeom>
          <a:noFill/>
        </p:spPr>
        <p:txBody>
          <a:bodyPr wrap="square" lIns="91440" tIns="45720" rIns="91440" bIns="45720" rtlCol="0" anchor="t">
            <a:spAutoFit/>
          </a:bodyPr>
          <a:lstStyle/>
          <a:p>
            <a:pPr algn="just"/>
            <a:endParaRPr lang="en-US" sz="1800">
              <a:solidFill>
                <a:srgbClr val="000000"/>
              </a:solidFill>
              <a:latin typeface="Open Sans" charset="0"/>
              <a:ea typeface="Open Sans" charset="0"/>
              <a:cs typeface="Open Sans" charset="0"/>
            </a:endParaRPr>
          </a:p>
          <a:p>
            <a:pPr algn="just"/>
            <a:r>
              <a:rPr lang="en-US" sz="2800" b="1">
                <a:solidFill>
                  <a:schemeClr val="bg1"/>
                </a:solidFill>
                <a:latin typeface="Open Sans"/>
                <a:ea typeface="Open Sans"/>
                <a:cs typeface="Open Sans"/>
              </a:rPr>
              <a:t>&gt; </a:t>
            </a:r>
            <a:r>
              <a:rPr lang="en-US" sz="2800">
                <a:solidFill>
                  <a:srgbClr val="000000"/>
                </a:solidFill>
                <a:latin typeface="Open Sans"/>
                <a:ea typeface="Open Sans"/>
                <a:cs typeface="Open Sans"/>
              </a:rPr>
              <a:t>The flow of our project is depicted in Figure 1.</a:t>
            </a:r>
            <a:endParaRPr lang="en-US" sz="2800" b="1">
              <a:solidFill>
                <a:schemeClr val="bg1"/>
              </a:solidFill>
              <a:latin typeface="Open Sans"/>
              <a:ea typeface="Open Sans"/>
              <a:cs typeface="Open Sans"/>
            </a:endParaRPr>
          </a:p>
          <a:p>
            <a:pPr marL="288925" indent="-288925" algn="just"/>
            <a:r>
              <a:rPr lang="en-US" sz="2800" b="1">
                <a:solidFill>
                  <a:schemeClr val="bg1"/>
                </a:solidFill>
                <a:latin typeface="Open Sans"/>
                <a:ea typeface="Open Sans"/>
                <a:cs typeface="Open Sans"/>
              </a:rPr>
              <a:t>&gt; </a:t>
            </a:r>
            <a:r>
              <a:rPr lang="en-US" sz="2800">
                <a:solidFill>
                  <a:srgbClr val="000000"/>
                </a:solidFill>
                <a:latin typeface="Open Sans"/>
                <a:ea typeface="Open Sans"/>
                <a:cs typeface="Open Sans"/>
              </a:rPr>
              <a:t>Pyrolysis was first run on unaltered samples to select an optimal hold time of 120 minutes under air for all future samples (Fig. 2).</a:t>
            </a:r>
          </a:p>
          <a:p>
            <a:pPr marL="288925" indent="-288925" algn="just"/>
            <a:r>
              <a:rPr lang="en-US" sz="2800" b="1">
                <a:solidFill>
                  <a:schemeClr val="bg1"/>
                </a:solidFill>
                <a:latin typeface="Open Sans"/>
                <a:ea typeface="Open Sans"/>
                <a:cs typeface="Open Sans"/>
              </a:rPr>
              <a:t>&gt; </a:t>
            </a:r>
            <a:r>
              <a:rPr lang="en-US" sz="2800">
                <a:solidFill>
                  <a:srgbClr val="000000"/>
                </a:solidFill>
                <a:latin typeface="Open Sans"/>
                <a:ea typeface="Open Sans"/>
                <a:cs typeface="Open Sans"/>
              </a:rPr>
              <a:t>Samples run under TGA and pyrolysis were analyzed via Scanning Electron Microscopy (SEM) and Energy Dispersive X-ray Spectroscopy (EDS).</a:t>
            </a:r>
            <a:endParaRPr lang="en-US" sz="5150">
              <a:latin typeface="Open Sans"/>
              <a:ea typeface="Open Sans"/>
              <a:cs typeface="Open Sans"/>
            </a:endParaRPr>
          </a:p>
          <a:p>
            <a:pPr algn="just"/>
            <a:endParaRPr lang="en-US" sz="1800">
              <a:solidFill>
                <a:srgbClr val="33006F"/>
              </a:solidFill>
              <a:latin typeface="Open Sans" charset="0"/>
              <a:ea typeface="Open Sans" charset="0"/>
              <a:cs typeface="Open Sans" charset="0"/>
            </a:endParaRPr>
          </a:p>
        </p:txBody>
      </p:sp>
      <p:sp>
        <p:nvSpPr>
          <p:cNvPr id="36" name="TextBox 35">
            <a:extLst>
              <a:ext uri="{FF2B5EF4-FFF2-40B4-BE49-F238E27FC236}">
                <a16:creationId xmlns:a16="http://schemas.microsoft.com/office/drawing/2014/main" id="{5BC4F512-5DA9-ABBD-FB82-25B61B384DDC}"/>
              </a:ext>
            </a:extLst>
          </p:cNvPr>
          <p:cNvSpPr txBox="1"/>
          <p:nvPr/>
        </p:nvSpPr>
        <p:spPr>
          <a:xfrm>
            <a:off x="8917872" y="13049716"/>
            <a:ext cx="14949552" cy="523220"/>
          </a:xfrm>
          <a:prstGeom prst="rect">
            <a:avLst/>
          </a:prstGeom>
          <a:noFill/>
        </p:spPr>
        <p:txBody>
          <a:bodyPr wrap="square" lIns="91440" tIns="45720" rIns="91440" bIns="45720" anchor="t">
            <a:spAutoFit/>
          </a:bodyPr>
          <a:lstStyle/>
          <a:p>
            <a:pPr algn="just"/>
            <a:r>
              <a:rPr lang="en-US" sz="2800" b="1" dirty="0">
                <a:solidFill>
                  <a:schemeClr val="bg1"/>
                </a:solidFill>
                <a:latin typeface="Open Sans"/>
                <a:ea typeface="Open Sans"/>
                <a:cs typeface="Open Sans"/>
              </a:rPr>
              <a:t>&gt; </a:t>
            </a:r>
            <a:r>
              <a:rPr lang="en-US" sz="2800" dirty="0">
                <a:solidFill>
                  <a:srgbClr val="000000"/>
                </a:solidFill>
                <a:latin typeface="Open Sans"/>
                <a:ea typeface="Open Sans"/>
                <a:cs typeface="Open Sans"/>
              </a:rPr>
              <a:t>Post-pyrolysis samples had paint residue removed via colloidal suspension (Fig. 4).</a:t>
            </a:r>
          </a:p>
        </p:txBody>
      </p:sp>
      <p:graphicFrame>
        <p:nvGraphicFramePr>
          <p:cNvPr id="37" name="Diagram 36">
            <a:extLst>
              <a:ext uri="{FF2B5EF4-FFF2-40B4-BE49-F238E27FC236}">
                <a16:creationId xmlns:a16="http://schemas.microsoft.com/office/drawing/2014/main" id="{37E36705-761B-B54D-850F-BC955B17B370}"/>
              </a:ext>
            </a:extLst>
          </p:cNvPr>
          <p:cNvGraphicFramePr>
            <a:graphicFrameLocks noChangeAspect="1"/>
          </p:cNvGraphicFramePr>
          <p:nvPr>
            <p:extLst>
              <p:ext uri="{D42A27DB-BD31-4B8C-83A1-F6EECF244321}">
                <p14:modId xmlns:p14="http://schemas.microsoft.com/office/powerpoint/2010/main" val="3170478205"/>
              </p:ext>
            </p:extLst>
          </p:nvPr>
        </p:nvGraphicFramePr>
        <p:xfrm>
          <a:off x="9092270" y="6024009"/>
          <a:ext cx="14836722" cy="36921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9" name="TextBox 38">
            <a:extLst>
              <a:ext uri="{FF2B5EF4-FFF2-40B4-BE49-F238E27FC236}">
                <a16:creationId xmlns:a16="http://schemas.microsoft.com/office/drawing/2014/main" id="{40005D82-7B2F-1012-49C6-CB0920821E11}"/>
              </a:ext>
            </a:extLst>
          </p:cNvPr>
          <p:cNvSpPr txBox="1"/>
          <p:nvPr/>
        </p:nvSpPr>
        <p:spPr>
          <a:xfrm>
            <a:off x="8780424" y="9280790"/>
            <a:ext cx="9109220" cy="369332"/>
          </a:xfrm>
          <a:prstGeom prst="rect">
            <a:avLst/>
          </a:prstGeom>
          <a:noFill/>
        </p:spPr>
        <p:txBody>
          <a:bodyPr wrap="square" lIns="91440" tIns="45720" rIns="91440" bIns="45720" anchor="t">
            <a:spAutoFit/>
          </a:bodyPr>
          <a:lstStyle/>
          <a:p>
            <a:r>
              <a:rPr lang="en-US" sz="1800" b="1">
                <a:solidFill>
                  <a:srgbClr val="000000"/>
                </a:solidFill>
                <a:latin typeface="Open Sans"/>
                <a:ea typeface="Open Sans"/>
                <a:cs typeface="Open Sans"/>
              </a:rPr>
              <a:t>Figure  1</a:t>
            </a:r>
            <a:r>
              <a:rPr lang="en-US" sz="1800">
                <a:solidFill>
                  <a:srgbClr val="000000"/>
                </a:solidFill>
                <a:latin typeface="Open Sans"/>
                <a:ea typeface="Open Sans"/>
                <a:cs typeface="Open Sans"/>
              </a:rPr>
              <a:t>.  O</a:t>
            </a:r>
            <a:r>
              <a:rPr lang="en-US" sz="1800">
                <a:solidFill>
                  <a:srgbClr val="222222"/>
                </a:solidFill>
                <a:latin typeface="Calibri"/>
                <a:ea typeface="Calibri"/>
                <a:cs typeface="Calibri"/>
              </a:rPr>
              <a:t>verall project flow and methods used throughout winter and spring quarters.</a:t>
            </a:r>
            <a:endParaRPr lang="en-US" sz="1800" b="1">
              <a:solidFill>
                <a:srgbClr val="000000"/>
              </a:solidFill>
              <a:latin typeface="Open Sans"/>
              <a:ea typeface="Open Sans"/>
              <a:cs typeface="Open Sans"/>
            </a:endParaRPr>
          </a:p>
        </p:txBody>
      </p:sp>
      <p:grpSp>
        <p:nvGrpSpPr>
          <p:cNvPr id="56" name="Group 55">
            <a:extLst>
              <a:ext uri="{FF2B5EF4-FFF2-40B4-BE49-F238E27FC236}">
                <a16:creationId xmlns:a16="http://schemas.microsoft.com/office/drawing/2014/main" id="{4E89A94E-D8DA-CF91-6821-74F6443CEE85}"/>
              </a:ext>
            </a:extLst>
          </p:cNvPr>
          <p:cNvGrpSpPr/>
          <p:nvPr/>
        </p:nvGrpSpPr>
        <p:grpSpPr>
          <a:xfrm>
            <a:off x="18708826" y="8790365"/>
            <a:ext cx="4910712" cy="3628123"/>
            <a:chOff x="3387920" y="2865007"/>
            <a:chExt cx="19117529" cy="14184817"/>
          </a:xfrm>
        </p:grpSpPr>
        <p:cxnSp>
          <p:nvCxnSpPr>
            <p:cNvPr id="58" name="Straight Connector 57">
              <a:extLst>
                <a:ext uri="{FF2B5EF4-FFF2-40B4-BE49-F238E27FC236}">
                  <a16:creationId xmlns:a16="http://schemas.microsoft.com/office/drawing/2014/main" id="{CAD8AB49-BDAF-DB21-FCE5-72626E02193D}"/>
                </a:ext>
              </a:extLst>
            </p:cNvPr>
            <p:cNvCxnSpPr>
              <a:cxnSpLocks/>
            </p:cNvCxnSpPr>
            <p:nvPr/>
          </p:nvCxnSpPr>
          <p:spPr>
            <a:xfrm>
              <a:off x="7513983" y="4293704"/>
              <a:ext cx="0" cy="10018644"/>
            </a:xfrm>
            <a:prstGeom prst="line">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2041CFE-72DE-1F3C-A4DE-CF03DEF6AB6D}"/>
                </a:ext>
              </a:extLst>
            </p:cNvPr>
            <p:cNvCxnSpPr>
              <a:cxnSpLocks/>
            </p:cNvCxnSpPr>
            <p:nvPr/>
          </p:nvCxnSpPr>
          <p:spPr>
            <a:xfrm>
              <a:off x="7513983" y="14312348"/>
              <a:ext cx="14714579" cy="44275"/>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AF3E8EE3-66B2-0881-5CC7-48415AF37253}"/>
                </a:ext>
              </a:extLst>
            </p:cNvPr>
            <p:cNvSpPr txBox="1"/>
            <p:nvPr/>
          </p:nvSpPr>
          <p:spPr>
            <a:xfrm>
              <a:off x="6046253" y="15725347"/>
              <a:ext cx="16459196" cy="1324477"/>
            </a:xfrm>
            <a:prstGeom prst="rect">
              <a:avLst/>
            </a:prstGeom>
            <a:noFill/>
          </p:spPr>
          <p:txBody>
            <a:bodyPr wrap="square">
              <a:spAutoFit/>
            </a:bodyPr>
            <a:lstStyle/>
            <a:p>
              <a:pPr algn="ctr"/>
              <a:r>
                <a:rPr lang="en-US" sz="2800">
                  <a:cs typeface="Calibri"/>
                </a:rPr>
                <a:t>Time (minutes)</a:t>
              </a:r>
              <a:endParaRPr lang="en-US" sz="2800"/>
            </a:p>
          </p:txBody>
        </p:sp>
        <p:sp>
          <p:nvSpPr>
            <p:cNvPr id="61" name="TextBox 60">
              <a:extLst>
                <a:ext uri="{FF2B5EF4-FFF2-40B4-BE49-F238E27FC236}">
                  <a16:creationId xmlns:a16="http://schemas.microsoft.com/office/drawing/2014/main" id="{2AE6D14A-D520-3605-1A4B-2E9DE996295B}"/>
                </a:ext>
              </a:extLst>
            </p:cNvPr>
            <p:cNvSpPr txBox="1"/>
            <p:nvPr/>
          </p:nvSpPr>
          <p:spPr>
            <a:xfrm rot="16200000">
              <a:off x="-1624731" y="8862431"/>
              <a:ext cx="11981757" cy="1956456"/>
            </a:xfrm>
            <a:prstGeom prst="rect">
              <a:avLst/>
            </a:prstGeom>
            <a:noFill/>
          </p:spPr>
          <p:txBody>
            <a:bodyPr wrap="square">
              <a:spAutoFit/>
            </a:bodyPr>
            <a:lstStyle/>
            <a:p>
              <a:pPr algn="ctr"/>
              <a:r>
                <a:rPr lang="en-US" sz="2800" dirty="0">
                  <a:cs typeface="Calibri"/>
                </a:rPr>
                <a:t>Temperature (ºC)</a:t>
              </a:r>
              <a:endParaRPr lang="en-US" sz="2800" dirty="0"/>
            </a:p>
          </p:txBody>
        </p:sp>
        <p:cxnSp>
          <p:nvCxnSpPr>
            <p:cNvPr id="62" name="Straight Connector 61">
              <a:extLst>
                <a:ext uri="{FF2B5EF4-FFF2-40B4-BE49-F238E27FC236}">
                  <a16:creationId xmlns:a16="http://schemas.microsoft.com/office/drawing/2014/main" id="{64084C7B-EF83-FB22-22F4-4F7F796B3C41}"/>
                </a:ext>
              </a:extLst>
            </p:cNvPr>
            <p:cNvCxnSpPr/>
            <p:nvPr/>
          </p:nvCxnSpPr>
          <p:spPr>
            <a:xfrm flipV="1">
              <a:off x="7513983" y="10972800"/>
              <a:ext cx="3104856" cy="333954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00630F3-14FC-7180-340D-785205A0FF73}"/>
                </a:ext>
              </a:extLst>
            </p:cNvPr>
            <p:cNvCxnSpPr>
              <a:cxnSpLocks/>
            </p:cNvCxnSpPr>
            <p:nvPr/>
          </p:nvCxnSpPr>
          <p:spPr>
            <a:xfrm>
              <a:off x="10618839" y="10972800"/>
              <a:ext cx="2566219"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657C045-86C4-DE2B-4FF0-0AF31A085F18}"/>
                </a:ext>
              </a:extLst>
            </p:cNvPr>
            <p:cNvCxnSpPr/>
            <p:nvPr/>
          </p:nvCxnSpPr>
          <p:spPr>
            <a:xfrm flipV="1">
              <a:off x="13185058" y="9303026"/>
              <a:ext cx="1769807" cy="166977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97BA6A1-8D5F-6765-A584-3328AAD6D9A7}"/>
                </a:ext>
              </a:extLst>
            </p:cNvPr>
            <p:cNvCxnSpPr>
              <a:cxnSpLocks/>
            </p:cNvCxnSpPr>
            <p:nvPr/>
          </p:nvCxnSpPr>
          <p:spPr>
            <a:xfrm>
              <a:off x="14954865" y="9303026"/>
              <a:ext cx="5397909"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5BACD9-F452-9CAD-73CC-2715E4C089D2}"/>
                </a:ext>
              </a:extLst>
            </p:cNvPr>
            <p:cNvCxnSpPr>
              <a:cxnSpLocks/>
            </p:cNvCxnSpPr>
            <p:nvPr/>
          </p:nvCxnSpPr>
          <p:spPr>
            <a:xfrm>
              <a:off x="7375161" y="10972800"/>
              <a:ext cx="30402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13B1AB70-BD1D-038D-A8C8-EE6AA9F13C02}"/>
                </a:ext>
              </a:extLst>
            </p:cNvPr>
            <p:cNvSpPr txBox="1"/>
            <p:nvPr/>
          </p:nvSpPr>
          <p:spPr>
            <a:xfrm>
              <a:off x="6448510" y="2865007"/>
              <a:ext cx="5810025" cy="1804965"/>
            </a:xfrm>
            <a:prstGeom prst="rect">
              <a:avLst/>
            </a:prstGeom>
            <a:noFill/>
          </p:spPr>
          <p:txBody>
            <a:bodyPr wrap="square">
              <a:spAutoFit/>
            </a:bodyPr>
            <a:lstStyle/>
            <a:p>
              <a:pPr algn="ctr"/>
              <a:r>
                <a:rPr lang="en-US" sz="2400">
                  <a:cs typeface="Calibri"/>
                </a:rPr>
                <a:t>Nitrogen</a:t>
              </a:r>
            </a:p>
          </p:txBody>
        </p:sp>
        <p:cxnSp>
          <p:nvCxnSpPr>
            <p:cNvPr id="68" name="Straight Connector 67">
              <a:extLst>
                <a:ext uri="{FF2B5EF4-FFF2-40B4-BE49-F238E27FC236}">
                  <a16:creationId xmlns:a16="http://schemas.microsoft.com/office/drawing/2014/main" id="{B575B521-9BBA-E2C9-DBA9-AE326C2EBC3F}"/>
                </a:ext>
              </a:extLst>
            </p:cNvPr>
            <p:cNvCxnSpPr/>
            <p:nvPr/>
          </p:nvCxnSpPr>
          <p:spPr>
            <a:xfrm>
              <a:off x="10618839" y="4615732"/>
              <a:ext cx="0" cy="9696616"/>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E9256E9-8DC7-2874-6D51-D117570CABCB}"/>
                </a:ext>
              </a:extLst>
            </p:cNvPr>
            <p:cNvSpPr txBox="1"/>
            <p:nvPr/>
          </p:nvSpPr>
          <p:spPr>
            <a:xfrm>
              <a:off x="13929360" y="8016240"/>
              <a:ext cx="184731" cy="890115"/>
            </a:xfrm>
            <a:prstGeom prst="rect">
              <a:avLst/>
            </a:prstGeom>
            <a:noFill/>
          </p:spPr>
          <p:txBody>
            <a:bodyPr wrap="none" rtlCol="0">
              <a:spAutoFit/>
            </a:bodyPr>
            <a:lstStyle/>
            <a:p>
              <a:endParaRPr lang="en-US"/>
            </a:p>
          </p:txBody>
        </p:sp>
        <p:sp>
          <p:nvSpPr>
            <p:cNvPr id="70" name="TextBox 69">
              <a:extLst>
                <a:ext uri="{FF2B5EF4-FFF2-40B4-BE49-F238E27FC236}">
                  <a16:creationId xmlns:a16="http://schemas.microsoft.com/office/drawing/2014/main" id="{1610139A-7927-A2A1-3B35-3CAD09460443}"/>
                </a:ext>
              </a:extLst>
            </p:cNvPr>
            <p:cNvSpPr txBox="1"/>
            <p:nvPr/>
          </p:nvSpPr>
          <p:spPr>
            <a:xfrm>
              <a:off x="5066512" y="10160952"/>
              <a:ext cx="2612901" cy="1484344"/>
            </a:xfrm>
            <a:prstGeom prst="rect">
              <a:avLst/>
            </a:prstGeom>
            <a:noFill/>
          </p:spPr>
          <p:txBody>
            <a:bodyPr wrap="square">
              <a:spAutoFit/>
            </a:bodyPr>
            <a:lstStyle/>
            <a:p>
              <a:pPr algn="ctr"/>
              <a:r>
                <a:rPr lang="en-US" sz="2400">
                  <a:cs typeface="Calibri"/>
                </a:rPr>
                <a:t>500</a:t>
              </a:r>
              <a:endParaRPr lang="en-US" sz="2400"/>
            </a:p>
          </p:txBody>
        </p:sp>
        <p:sp>
          <p:nvSpPr>
            <p:cNvPr id="71" name="TextBox 70">
              <a:extLst>
                <a:ext uri="{FF2B5EF4-FFF2-40B4-BE49-F238E27FC236}">
                  <a16:creationId xmlns:a16="http://schemas.microsoft.com/office/drawing/2014/main" id="{A31E776F-EE6E-AF33-EDD7-2EB5CE514427}"/>
                </a:ext>
              </a:extLst>
            </p:cNvPr>
            <p:cNvSpPr txBox="1"/>
            <p:nvPr/>
          </p:nvSpPr>
          <p:spPr>
            <a:xfrm>
              <a:off x="5638195" y="14312348"/>
              <a:ext cx="3751575" cy="1324478"/>
            </a:xfrm>
            <a:prstGeom prst="rect">
              <a:avLst/>
            </a:prstGeom>
            <a:noFill/>
          </p:spPr>
          <p:txBody>
            <a:bodyPr wrap="square">
              <a:spAutoFit/>
            </a:bodyPr>
            <a:lstStyle/>
            <a:p>
              <a:pPr algn="ctr"/>
              <a:r>
                <a:rPr lang="en-US" sz="2800">
                  <a:cs typeface="Calibri"/>
                </a:rPr>
                <a:t>0</a:t>
              </a:r>
            </a:p>
          </p:txBody>
        </p:sp>
        <p:sp>
          <p:nvSpPr>
            <p:cNvPr id="72" name="TextBox 71">
              <a:extLst>
                <a:ext uri="{FF2B5EF4-FFF2-40B4-BE49-F238E27FC236}">
                  <a16:creationId xmlns:a16="http://schemas.microsoft.com/office/drawing/2014/main" id="{6211BB39-BFF0-E3F0-4FF4-52F2135231B4}"/>
                </a:ext>
              </a:extLst>
            </p:cNvPr>
            <p:cNvSpPr txBox="1"/>
            <p:nvPr/>
          </p:nvSpPr>
          <p:spPr>
            <a:xfrm>
              <a:off x="8579481" y="14356621"/>
              <a:ext cx="3751575" cy="1324478"/>
            </a:xfrm>
            <a:prstGeom prst="rect">
              <a:avLst/>
            </a:prstGeom>
            <a:noFill/>
          </p:spPr>
          <p:txBody>
            <a:bodyPr wrap="square">
              <a:spAutoFit/>
            </a:bodyPr>
            <a:lstStyle/>
            <a:p>
              <a:pPr algn="ctr"/>
              <a:r>
                <a:rPr lang="en-US" sz="2800">
                  <a:cs typeface="Calibri"/>
                </a:rPr>
                <a:t>~15</a:t>
              </a:r>
            </a:p>
          </p:txBody>
        </p:sp>
        <p:sp>
          <p:nvSpPr>
            <p:cNvPr id="73" name="TextBox 72">
              <a:extLst>
                <a:ext uri="{FF2B5EF4-FFF2-40B4-BE49-F238E27FC236}">
                  <a16:creationId xmlns:a16="http://schemas.microsoft.com/office/drawing/2014/main" id="{8573C1CA-FBBF-0B7D-3BBE-5CB6FFE9BD28}"/>
                </a:ext>
              </a:extLst>
            </p:cNvPr>
            <p:cNvSpPr txBox="1"/>
            <p:nvPr/>
          </p:nvSpPr>
          <p:spPr>
            <a:xfrm>
              <a:off x="11309270" y="14356622"/>
              <a:ext cx="3751575" cy="1324477"/>
            </a:xfrm>
            <a:prstGeom prst="rect">
              <a:avLst/>
            </a:prstGeom>
            <a:noFill/>
          </p:spPr>
          <p:txBody>
            <a:bodyPr wrap="square">
              <a:spAutoFit/>
            </a:bodyPr>
            <a:lstStyle/>
            <a:p>
              <a:pPr algn="ctr"/>
              <a:r>
                <a:rPr lang="en-US" sz="2800">
                  <a:cs typeface="Calibri"/>
                </a:rPr>
                <a:t>35</a:t>
              </a:r>
            </a:p>
          </p:txBody>
        </p:sp>
        <p:sp>
          <p:nvSpPr>
            <p:cNvPr id="74" name="TextBox 73">
              <a:extLst>
                <a:ext uri="{FF2B5EF4-FFF2-40B4-BE49-F238E27FC236}">
                  <a16:creationId xmlns:a16="http://schemas.microsoft.com/office/drawing/2014/main" id="{D05352B4-1247-49C0-90EF-A0DBC7F66990}"/>
                </a:ext>
              </a:extLst>
            </p:cNvPr>
            <p:cNvSpPr txBox="1"/>
            <p:nvPr/>
          </p:nvSpPr>
          <p:spPr>
            <a:xfrm>
              <a:off x="4496853" y="8547736"/>
              <a:ext cx="3751575" cy="1168657"/>
            </a:xfrm>
            <a:prstGeom prst="rect">
              <a:avLst/>
            </a:prstGeom>
            <a:noFill/>
          </p:spPr>
          <p:txBody>
            <a:bodyPr wrap="square">
              <a:spAutoFit/>
            </a:bodyPr>
            <a:lstStyle/>
            <a:p>
              <a:pPr algn="ctr"/>
              <a:r>
                <a:rPr lang="en-US" sz="2400" dirty="0">
                  <a:cs typeface="Calibri"/>
                </a:rPr>
                <a:t>550</a:t>
              </a:r>
              <a:endParaRPr lang="en-US" sz="2400" dirty="0"/>
            </a:p>
          </p:txBody>
        </p:sp>
        <p:cxnSp>
          <p:nvCxnSpPr>
            <p:cNvPr id="75" name="Straight Connector 74">
              <a:extLst>
                <a:ext uri="{FF2B5EF4-FFF2-40B4-BE49-F238E27FC236}">
                  <a16:creationId xmlns:a16="http://schemas.microsoft.com/office/drawing/2014/main" id="{B3134AD6-07E6-E82B-89FD-5283EAAC00B3}"/>
                </a:ext>
              </a:extLst>
            </p:cNvPr>
            <p:cNvCxnSpPr/>
            <p:nvPr/>
          </p:nvCxnSpPr>
          <p:spPr>
            <a:xfrm>
              <a:off x="20352774" y="4615732"/>
              <a:ext cx="0" cy="9696616"/>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618129E-720F-8755-B320-E2E7B8928B87}"/>
                </a:ext>
              </a:extLst>
            </p:cNvPr>
            <p:cNvSpPr txBox="1"/>
            <p:nvPr/>
          </p:nvSpPr>
          <p:spPr>
            <a:xfrm>
              <a:off x="14144166" y="2954932"/>
              <a:ext cx="3267684" cy="1168658"/>
            </a:xfrm>
            <a:prstGeom prst="rect">
              <a:avLst/>
            </a:prstGeom>
            <a:noFill/>
          </p:spPr>
          <p:txBody>
            <a:bodyPr wrap="square">
              <a:spAutoFit/>
            </a:bodyPr>
            <a:lstStyle/>
            <a:p>
              <a:pPr algn="ctr"/>
              <a:r>
                <a:rPr lang="en-US" sz="2400">
                  <a:cs typeface="Calibri"/>
                </a:rPr>
                <a:t>Air</a:t>
              </a:r>
            </a:p>
          </p:txBody>
        </p:sp>
        <p:sp>
          <p:nvSpPr>
            <p:cNvPr id="77" name="TextBox 76">
              <a:extLst>
                <a:ext uri="{FF2B5EF4-FFF2-40B4-BE49-F238E27FC236}">
                  <a16:creationId xmlns:a16="http://schemas.microsoft.com/office/drawing/2014/main" id="{75279DD9-B7CE-B0A8-4323-FEB6FD6E2203}"/>
                </a:ext>
              </a:extLst>
            </p:cNvPr>
            <p:cNvSpPr txBox="1"/>
            <p:nvPr/>
          </p:nvSpPr>
          <p:spPr>
            <a:xfrm>
              <a:off x="13221279" y="14356622"/>
              <a:ext cx="3751575" cy="1324477"/>
            </a:xfrm>
            <a:prstGeom prst="rect">
              <a:avLst/>
            </a:prstGeom>
            <a:noFill/>
          </p:spPr>
          <p:txBody>
            <a:bodyPr wrap="square">
              <a:spAutoFit/>
            </a:bodyPr>
            <a:lstStyle/>
            <a:p>
              <a:pPr algn="ctr"/>
              <a:r>
                <a:rPr lang="en-US" sz="2800">
                  <a:cs typeface="Calibri"/>
                </a:rPr>
                <a:t>40</a:t>
              </a:r>
            </a:p>
          </p:txBody>
        </p:sp>
        <p:sp>
          <p:nvSpPr>
            <p:cNvPr id="78" name="TextBox 77">
              <a:extLst>
                <a:ext uri="{FF2B5EF4-FFF2-40B4-BE49-F238E27FC236}">
                  <a16:creationId xmlns:a16="http://schemas.microsoft.com/office/drawing/2014/main" id="{0C43C05B-4A06-8069-F689-1E0B91E7AAAF}"/>
                </a:ext>
              </a:extLst>
            </p:cNvPr>
            <p:cNvSpPr txBox="1"/>
            <p:nvPr/>
          </p:nvSpPr>
          <p:spPr>
            <a:xfrm>
              <a:off x="18476985" y="14301420"/>
              <a:ext cx="3751575" cy="1324477"/>
            </a:xfrm>
            <a:prstGeom prst="rect">
              <a:avLst/>
            </a:prstGeom>
            <a:noFill/>
          </p:spPr>
          <p:txBody>
            <a:bodyPr wrap="square">
              <a:spAutoFit/>
            </a:bodyPr>
            <a:lstStyle/>
            <a:p>
              <a:pPr algn="ctr"/>
              <a:r>
                <a:rPr lang="en-US" sz="2800">
                  <a:cs typeface="Calibri"/>
                </a:rPr>
                <a:t>160</a:t>
              </a:r>
            </a:p>
          </p:txBody>
        </p:sp>
        <p:cxnSp>
          <p:nvCxnSpPr>
            <p:cNvPr id="79" name="Straight Connector 78">
              <a:extLst>
                <a:ext uri="{FF2B5EF4-FFF2-40B4-BE49-F238E27FC236}">
                  <a16:creationId xmlns:a16="http://schemas.microsoft.com/office/drawing/2014/main" id="{87730258-9F4C-50A3-E67C-69D83E4ADF58}"/>
                </a:ext>
              </a:extLst>
            </p:cNvPr>
            <p:cNvCxnSpPr>
              <a:cxnSpLocks/>
            </p:cNvCxnSpPr>
            <p:nvPr/>
          </p:nvCxnSpPr>
          <p:spPr>
            <a:xfrm>
              <a:off x="7335187" y="9303026"/>
              <a:ext cx="3040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E0A4D94-E02A-416F-0883-DCED25579137}"/>
                </a:ext>
              </a:extLst>
            </p:cNvPr>
            <p:cNvCxnSpPr>
              <a:cxnSpLocks/>
            </p:cNvCxnSpPr>
            <p:nvPr/>
          </p:nvCxnSpPr>
          <p:spPr>
            <a:xfrm flipV="1">
              <a:off x="10618835" y="14207395"/>
              <a:ext cx="0" cy="2297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5AC6594-3953-5944-02C8-84DC85B1E02B}"/>
                </a:ext>
              </a:extLst>
            </p:cNvPr>
            <p:cNvCxnSpPr>
              <a:cxnSpLocks/>
            </p:cNvCxnSpPr>
            <p:nvPr/>
          </p:nvCxnSpPr>
          <p:spPr>
            <a:xfrm flipV="1">
              <a:off x="13185058" y="14207395"/>
              <a:ext cx="0" cy="2297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376D813-FDB5-E632-4BCA-46828344CB8E}"/>
                </a:ext>
              </a:extLst>
            </p:cNvPr>
            <p:cNvCxnSpPr>
              <a:cxnSpLocks/>
            </p:cNvCxnSpPr>
            <p:nvPr/>
          </p:nvCxnSpPr>
          <p:spPr>
            <a:xfrm flipV="1">
              <a:off x="15048124" y="14186527"/>
              <a:ext cx="0" cy="2297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C6C34A1-DDAE-F335-24BF-B371D67D7548}"/>
                </a:ext>
              </a:extLst>
            </p:cNvPr>
            <p:cNvCxnSpPr>
              <a:cxnSpLocks/>
            </p:cNvCxnSpPr>
            <p:nvPr/>
          </p:nvCxnSpPr>
          <p:spPr>
            <a:xfrm flipV="1">
              <a:off x="20352774" y="14197456"/>
              <a:ext cx="0" cy="229783"/>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27" name="TextBox 426">
            <a:extLst>
              <a:ext uri="{FF2B5EF4-FFF2-40B4-BE49-F238E27FC236}">
                <a16:creationId xmlns:a16="http://schemas.microsoft.com/office/drawing/2014/main" id="{CC981237-9B10-1E7D-DD23-A242E400B6DA}"/>
              </a:ext>
            </a:extLst>
          </p:cNvPr>
          <p:cNvSpPr txBox="1"/>
          <p:nvPr/>
        </p:nvSpPr>
        <p:spPr>
          <a:xfrm>
            <a:off x="19166056" y="12637079"/>
            <a:ext cx="47013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solidFill>
                  <a:srgbClr val="000000"/>
                </a:solidFill>
                <a:latin typeface="Open Sans"/>
              </a:rPr>
              <a:t>Figure 2</a:t>
            </a:r>
            <a:r>
              <a:rPr lang="en-US" sz="1800" dirty="0">
                <a:solidFill>
                  <a:srgbClr val="000000"/>
                </a:solidFill>
                <a:latin typeface="Open Sans"/>
              </a:rPr>
              <a:t>. Pyrolysis run conditions</a:t>
            </a:r>
            <a:endParaRPr lang="en-US" sz="5150" dirty="0">
              <a:solidFill>
                <a:srgbClr val="000000"/>
              </a:solidFill>
              <a:ea typeface="Calibri"/>
              <a:cs typeface="Calibri"/>
            </a:endParaRPr>
          </a:p>
        </p:txBody>
      </p:sp>
      <p:grpSp>
        <p:nvGrpSpPr>
          <p:cNvPr id="1015" name="Group 1014" descr="Section Header and gold boundless bar">
            <a:extLst>
              <a:ext uri="{FF2B5EF4-FFF2-40B4-BE49-F238E27FC236}">
                <a16:creationId xmlns:a16="http://schemas.microsoft.com/office/drawing/2014/main" id="{6D93A608-6475-91B4-41CD-18E9DADD35F1}"/>
              </a:ext>
            </a:extLst>
          </p:cNvPr>
          <p:cNvGrpSpPr/>
          <p:nvPr/>
        </p:nvGrpSpPr>
        <p:grpSpPr>
          <a:xfrm>
            <a:off x="24370723" y="18309324"/>
            <a:ext cx="6972300" cy="840839"/>
            <a:chOff x="8956548" y="11722608"/>
            <a:chExt cx="6972300" cy="840839"/>
          </a:xfrm>
        </p:grpSpPr>
        <p:sp>
          <p:nvSpPr>
            <p:cNvPr id="1016" name="TextBox 1015" descr="Section Header placeholder">
              <a:extLst>
                <a:ext uri="{FF2B5EF4-FFF2-40B4-BE49-F238E27FC236}">
                  <a16:creationId xmlns:a16="http://schemas.microsoft.com/office/drawing/2014/main" id="{6BBDDC77-4063-F467-556A-91308B45E909}"/>
                </a:ext>
              </a:extLst>
            </p:cNvPr>
            <p:cNvSpPr txBox="1"/>
            <p:nvPr/>
          </p:nvSpPr>
          <p:spPr>
            <a:xfrm>
              <a:off x="8956548" y="11722608"/>
              <a:ext cx="6972300" cy="707886"/>
            </a:xfrm>
            <a:prstGeom prst="rect">
              <a:avLst/>
            </a:prstGeom>
            <a:noFill/>
          </p:spPr>
          <p:txBody>
            <a:bodyPr wrap="square" lIns="91440" tIns="45720" rIns="91440" bIns="45720" rtlCol="0" anchor="t">
              <a:spAutoFit/>
            </a:bodyPr>
            <a:lstStyle/>
            <a:p>
              <a:r>
                <a:rPr lang="en-US" sz="4000" b="1">
                  <a:latin typeface="Encode Sans Normal Black"/>
                </a:rPr>
                <a:t>ACKNOWLEDGEMENTS</a:t>
              </a:r>
              <a:endParaRPr lang="en-US"/>
            </a:p>
          </p:txBody>
        </p:sp>
        <p:pic>
          <p:nvPicPr>
            <p:cNvPr id="1017" name="Picture 1016" descr="gold boundless bar">
              <a:extLst>
                <a:ext uri="{FF2B5EF4-FFF2-40B4-BE49-F238E27FC236}">
                  <a16:creationId xmlns:a16="http://schemas.microsoft.com/office/drawing/2014/main" id="{25967271-1045-09B9-3465-C209AA362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895" y="12450671"/>
              <a:ext cx="1399032" cy="112776"/>
            </a:xfrm>
            <a:prstGeom prst="rect">
              <a:avLst/>
            </a:prstGeom>
          </p:spPr>
        </p:pic>
      </p:grpSp>
      <p:pic>
        <p:nvPicPr>
          <p:cNvPr id="1497" name="Picture 1496" descr="gold boundless bar">
            <a:extLst>
              <a:ext uri="{FF2B5EF4-FFF2-40B4-BE49-F238E27FC236}">
                <a16:creationId xmlns:a16="http://schemas.microsoft.com/office/drawing/2014/main" id="{1D2AAFB1-EAFD-0CC6-F648-34838523A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8098" y="20589123"/>
            <a:ext cx="1399032" cy="112776"/>
          </a:xfrm>
          <a:prstGeom prst="rect">
            <a:avLst/>
          </a:prstGeom>
        </p:spPr>
      </p:pic>
      <p:sp>
        <p:nvSpPr>
          <p:cNvPr id="1472" name="TextBox 1471">
            <a:extLst>
              <a:ext uri="{FF2B5EF4-FFF2-40B4-BE49-F238E27FC236}">
                <a16:creationId xmlns:a16="http://schemas.microsoft.com/office/drawing/2014/main" id="{45E51CDE-2702-E909-6B3B-B4EE4A18EA56}"/>
              </a:ext>
            </a:extLst>
          </p:cNvPr>
          <p:cNvSpPr txBox="1"/>
          <p:nvPr/>
        </p:nvSpPr>
        <p:spPr>
          <a:xfrm>
            <a:off x="24306545" y="20869911"/>
            <a:ext cx="660448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0000"/>
                </a:solidFill>
                <a:latin typeface="Arial"/>
                <a:cs typeface="Arial"/>
              </a:rPr>
              <a:t>[1] Slayton </a:t>
            </a:r>
            <a:r>
              <a:rPr lang="en-US" sz="1600" err="1">
                <a:solidFill>
                  <a:srgbClr val="000000"/>
                </a:solidFill>
                <a:latin typeface="Arial"/>
                <a:cs typeface="Arial"/>
              </a:rPr>
              <a:t>R,et</a:t>
            </a:r>
            <a:r>
              <a:rPr lang="en-US" sz="1600">
                <a:solidFill>
                  <a:srgbClr val="000000"/>
                </a:solidFill>
                <a:latin typeface="Arial"/>
                <a:cs typeface="Arial"/>
              </a:rPr>
              <a:t>. al. Technovation. 2016.</a:t>
            </a:r>
            <a:endParaRPr lang="en-US" sz="1600">
              <a:solidFill>
                <a:srgbClr val="000000"/>
              </a:solidFill>
              <a:latin typeface="Calibri" panose="020F0502020204030204"/>
              <a:ea typeface="Calibri" panose="020F0502020204030204"/>
              <a:cs typeface="Calibri" panose="020F0502020204030204"/>
            </a:endParaRPr>
          </a:p>
          <a:p>
            <a:r>
              <a:rPr lang="en-US" sz="1600">
                <a:solidFill>
                  <a:srgbClr val="000000"/>
                </a:solidFill>
                <a:latin typeface="Arial"/>
                <a:cs typeface="Arial"/>
              </a:rPr>
              <a:t>[2]  J. Zhang, et. al  Composites Part B: Engineering, 2020. </a:t>
            </a:r>
            <a:endParaRPr lang="en-US" sz="1600">
              <a:solidFill>
                <a:srgbClr val="000000"/>
              </a:solidFill>
              <a:latin typeface="Arial"/>
              <a:ea typeface="Calibri"/>
              <a:cs typeface="Arial"/>
            </a:endParaRPr>
          </a:p>
        </p:txBody>
      </p:sp>
      <p:pic>
        <p:nvPicPr>
          <p:cNvPr id="1028" name="Picture 4">
            <a:extLst>
              <a:ext uri="{FF2B5EF4-FFF2-40B4-BE49-F238E27FC236}">
                <a16:creationId xmlns:a16="http://schemas.microsoft.com/office/drawing/2014/main" id="{1F648BDB-8E9B-42C9-9791-EAB8E4481C10}"/>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4129" t="4811" r="19793" b="7722"/>
          <a:stretch/>
        </p:blipFill>
        <p:spPr bwMode="auto">
          <a:xfrm rot="16200000">
            <a:off x="11578995" y="18517739"/>
            <a:ext cx="2392619" cy="3667808"/>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D2E17507-1BD7-487E-A5AB-471DFDEA1B0F}"/>
              </a:ext>
            </a:extLst>
          </p:cNvPr>
          <p:cNvSpPr txBox="1"/>
          <p:nvPr/>
        </p:nvSpPr>
        <p:spPr>
          <a:xfrm>
            <a:off x="8908929" y="19362541"/>
            <a:ext cx="1843769" cy="2031325"/>
          </a:xfrm>
          <a:prstGeom prst="rect">
            <a:avLst/>
          </a:prstGeom>
          <a:noFill/>
        </p:spPr>
        <p:txBody>
          <a:bodyPr wrap="square" lIns="91440" tIns="45720" rIns="91440" bIns="45720" anchor="t">
            <a:spAutoFit/>
          </a:bodyPr>
          <a:lstStyle/>
          <a:p>
            <a:r>
              <a:rPr lang="en-US" sz="1800" b="1">
                <a:solidFill>
                  <a:srgbClr val="000000"/>
                </a:solidFill>
                <a:latin typeface="Open Sans"/>
                <a:ea typeface="Open Sans"/>
                <a:cs typeface="Open Sans"/>
              </a:rPr>
              <a:t>Figure 3</a:t>
            </a:r>
            <a:r>
              <a:rPr lang="en-US" sz="1800">
                <a:solidFill>
                  <a:srgbClr val="000000"/>
                </a:solidFill>
                <a:latin typeface="Open Sans"/>
                <a:ea typeface="Open Sans"/>
                <a:cs typeface="Open Sans"/>
              </a:rPr>
              <a:t>. Media Blasted Samples. From left to right in columns: 0%, 42%, and 100% removal.</a:t>
            </a:r>
            <a:r>
              <a:rPr lang="en-US" sz="1800">
                <a:solidFill>
                  <a:srgbClr val="000000"/>
                </a:solidFill>
                <a:ea typeface="+mn-lt"/>
                <a:cs typeface="+mn-lt"/>
              </a:rPr>
              <a:t> </a:t>
            </a:r>
            <a:endParaRPr lang="en-US" sz="1800">
              <a:ea typeface="Calibri"/>
              <a:cs typeface="Calibri"/>
            </a:endParaRPr>
          </a:p>
        </p:txBody>
      </p:sp>
    </p:spTree>
    <p:extLst>
      <p:ext uri="{BB962C8B-B14F-4D97-AF65-F5344CB8AC3E}">
        <p14:creationId xmlns:p14="http://schemas.microsoft.com/office/powerpoint/2010/main" val="1069967497"/>
      </p:ext>
    </p:extLst>
  </p:cSld>
  <p:clrMapOvr>
    <a:masterClrMapping/>
  </p:clrMapOvr>
</p:sld>
</file>

<file path=ppt/theme/theme1.xml><?xml version="1.0" encoding="utf-8"?>
<a:theme xmlns:a="http://schemas.openxmlformats.org/drawingml/2006/main" name="Office Theme">
  <a:themeElements>
    <a:clrScheme name="Custom 11">
      <a:dk1>
        <a:srgbClr val="33006F"/>
      </a:dk1>
      <a:lt1>
        <a:srgbClr val="E8D3A2"/>
      </a:lt1>
      <a:dk2>
        <a:srgbClr val="797979"/>
      </a:dk2>
      <a:lt2>
        <a:srgbClr val="917B4C"/>
      </a:lt2>
      <a:accent1>
        <a:srgbClr val="33016F"/>
      </a:accent1>
      <a:accent2>
        <a:srgbClr val="E8D3A2"/>
      </a:accent2>
      <a:accent3>
        <a:srgbClr val="797979"/>
      </a:accent3>
      <a:accent4>
        <a:srgbClr val="917B43"/>
      </a:accent4>
      <a:accent5>
        <a:srgbClr val="424242"/>
      </a:accent5>
      <a:accent6>
        <a:srgbClr val="797979"/>
      </a:accent6>
      <a:hlink>
        <a:srgbClr val="A9A9A9"/>
      </a:hlink>
      <a:folHlink>
        <a:srgbClr val="D5D5D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TotalTime>
  <Words>743</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Calibri Light</vt:lpstr>
      <vt:lpstr>Encode Sans Normal Black</vt:lpstr>
      <vt:lpstr>Open Sans</vt:lpstr>
      <vt:lpstr>Wingdings</vt:lpstr>
      <vt:lpstr>Office Theme</vt:lpstr>
      <vt:lpstr>Surface Layer Removal of End-of-Life Carbon Fiber Composites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HERE</dc:title>
  <dc:creator>Sydney Brown</dc:creator>
  <cp:lastModifiedBy>Megan Wong</cp:lastModifiedBy>
  <cp:revision>2</cp:revision>
  <dcterms:created xsi:type="dcterms:W3CDTF">2018-02-06T21:34:11Z</dcterms:created>
  <dcterms:modified xsi:type="dcterms:W3CDTF">2024-05-22T01:12:12Z</dcterms:modified>
</cp:coreProperties>
</file>